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59" r:id="rId6"/>
    <p:sldId id="260" r:id="rId7"/>
    <p:sldId id="261" r:id="rId8"/>
    <p:sldId id="262" r:id="rId9"/>
    <p:sldId id="263" r:id="rId10"/>
    <p:sldId id="268" r:id="rId11"/>
    <p:sldId id="272" r:id="rId12"/>
    <p:sldId id="265" r:id="rId13"/>
    <p:sldId id="266" r:id="rId14"/>
    <p:sldId id="267" r:id="rId15"/>
    <p:sldId id="269" r:id="rId16"/>
    <p:sldId id="270"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1F6BD8A7-251B-4ED5-8ECF-2826EF7327D8}">
          <p14:sldIdLst>
            <p14:sldId id="271"/>
            <p14:sldId id="256"/>
            <p14:sldId id="257"/>
          </p14:sldIdLst>
        </p14:section>
        <p14:section name="Sekcja bez tytułu" id="{F5AB9CFA-08F9-445E-A315-EC715901F3A2}">
          <p14:sldIdLst>
            <p14:sldId id="258"/>
            <p14:sldId id="259"/>
            <p14:sldId id="260"/>
            <p14:sldId id="261"/>
            <p14:sldId id="262"/>
            <p14:sldId id="263"/>
            <p14:sldId id="268"/>
            <p14:sldId id="272"/>
            <p14:sldId id="265"/>
            <p14:sldId id="266"/>
            <p14:sldId id="267"/>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BB555-27F9-428F-AC34-9348C310352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1D8D669-9DB0-4703-9D18-B1565F395ECD}">
      <dgm:prSet/>
      <dgm:spPr/>
      <dgm:t>
        <a:bodyPr/>
        <a:lstStyle/>
        <a:p>
          <a:r>
            <a:rPr lang="en-US" dirty="0"/>
            <a:t>Parkinson's disease is caused by a loss of nerve cells in part of the brain called the substantia </a:t>
          </a:r>
          <a:r>
            <a:rPr lang="en-US" dirty="0" err="1"/>
            <a:t>nigra</a:t>
          </a:r>
          <a:r>
            <a:rPr lang="en-US" dirty="0"/>
            <a:t>. This leads to a reduction in a chemical called dopamine in the brain.</a:t>
          </a:r>
        </a:p>
      </dgm:t>
    </dgm:pt>
    <dgm:pt modelId="{F18B3EA2-1562-4BA5-B726-D88A8CF86F09}" type="parTrans" cxnId="{33DE911B-6B88-4BC7-8729-FB965811C7AB}">
      <dgm:prSet/>
      <dgm:spPr/>
      <dgm:t>
        <a:bodyPr/>
        <a:lstStyle/>
        <a:p>
          <a:endParaRPr lang="en-US"/>
        </a:p>
      </dgm:t>
    </dgm:pt>
    <dgm:pt modelId="{6F2DE6AD-F39E-4E8A-8FAA-7A9EC2A354FB}" type="sibTrans" cxnId="{33DE911B-6B88-4BC7-8729-FB965811C7AB}">
      <dgm:prSet/>
      <dgm:spPr/>
      <dgm:t>
        <a:bodyPr/>
        <a:lstStyle/>
        <a:p>
          <a:endParaRPr lang="en-US"/>
        </a:p>
      </dgm:t>
    </dgm:pt>
    <dgm:pt modelId="{3017E476-2945-4E14-9784-822341E6EC36}">
      <dgm:prSet/>
      <dgm:spPr/>
      <dgm:t>
        <a:bodyPr/>
        <a:lstStyle/>
        <a:p>
          <a:r>
            <a:rPr lang="en-US" dirty="0"/>
            <a:t>Most people with Parkinson's start to develop symptoms when they're over 50, although some people with the condition first experience symptoms when they're under 40.</a:t>
          </a:r>
        </a:p>
      </dgm:t>
    </dgm:pt>
    <dgm:pt modelId="{7588699B-8468-4FBB-BDEB-AFC7DA4A067C}" type="parTrans" cxnId="{27E3C98B-30E7-4990-B269-2021DD8604EF}">
      <dgm:prSet/>
      <dgm:spPr/>
      <dgm:t>
        <a:bodyPr/>
        <a:lstStyle/>
        <a:p>
          <a:endParaRPr lang="en-US"/>
        </a:p>
      </dgm:t>
    </dgm:pt>
    <dgm:pt modelId="{3556C4F6-6948-4875-961E-A2B28BEA69A1}" type="sibTrans" cxnId="{27E3C98B-30E7-4990-B269-2021DD8604EF}">
      <dgm:prSet/>
      <dgm:spPr/>
      <dgm:t>
        <a:bodyPr/>
        <a:lstStyle/>
        <a:p>
          <a:endParaRPr lang="en-US"/>
        </a:p>
      </dgm:t>
    </dgm:pt>
    <dgm:pt modelId="{84B42984-2D0D-4D58-BBAF-E100D2C8C643}">
      <dgm:prSet/>
      <dgm:spPr/>
      <dgm:t>
        <a:bodyPr/>
        <a:lstStyle/>
        <a:p>
          <a:r>
            <a:rPr lang="en-US" dirty="0"/>
            <a:t>Men are slightly more likely to get Parkinson's disease than women.</a:t>
          </a:r>
        </a:p>
      </dgm:t>
    </dgm:pt>
    <dgm:pt modelId="{093E0350-237F-4EA9-A8AC-6427FA61F87D}" type="parTrans" cxnId="{A7EBCFCD-5CB8-4DEA-91DB-27A37ED17A65}">
      <dgm:prSet/>
      <dgm:spPr/>
      <dgm:t>
        <a:bodyPr/>
        <a:lstStyle/>
        <a:p>
          <a:endParaRPr lang="en-US"/>
        </a:p>
      </dgm:t>
    </dgm:pt>
    <dgm:pt modelId="{1D3D1229-E301-4B58-A39F-858E941444C8}" type="sibTrans" cxnId="{A7EBCFCD-5CB8-4DEA-91DB-27A37ED17A65}">
      <dgm:prSet/>
      <dgm:spPr/>
      <dgm:t>
        <a:bodyPr/>
        <a:lstStyle/>
        <a:p>
          <a:endParaRPr lang="en-US"/>
        </a:p>
      </dgm:t>
    </dgm:pt>
    <dgm:pt modelId="{A6E71A66-9FDA-4AFB-A5AA-C2D676D294CA}" type="pres">
      <dgm:prSet presAssocID="{70EBB555-27F9-428F-AC34-9348C310352F}" presName="vert0" presStyleCnt="0">
        <dgm:presLayoutVars>
          <dgm:dir/>
          <dgm:animOne val="branch"/>
          <dgm:animLvl val="lvl"/>
        </dgm:presLayoutVars>
      </dgm:prSet>
      <dgm:spPr/>
    </dgm:pt>
    <dgm:pt modelId="{E48F7F35-5FEC-4477-8102-BAF5504E61F6}" type="pres">
      <dgm:prSet presAssocID="{21D8D669-9DB0-4703-9D18-B1565F395ECD}" presName="thickLine" presStyleLbl="alignNode1" presStyleIdx="0" presStyleCnt="3"/>
      <dgm:spPr/>
    </dgm:pt>
    <dgm:pt modelId="{83DAC227-5AA6-4A94-B45F-A1072845B656}" type="pres">
      <dgm:prSet presAssocID="{21D8D669-9DB0-4703-9D18-B1565F395ECD}" presName="horz1" presStyleCnt="0"/>
      <dgm:spPr/>
    </dgm:pt>
    <dgm:pt modelId="{C2135D5B-3725-4B76-B7B8-1C34A21137B7}" type="pres">
      <dgm:prSet presAssocID="{21D8D669-9DB0-4703-9D18-B1565F395ECD}" presName="tx1" presStyleLbl="revTx" presStyleIdx="0" presStyleCnt="3"/>
      <dgm:spPr/>
    </dgm:pt>
    <dgm:pt modelId="{1CC492D2-00B2-4D61-ACA5-9FAF4B96E935}" type="pres">
      <dgm:prSet presAssocID="{21D8D669-9DB0-4703-9D18-B1565F395ECD}" presName="vert1" presStyleCnt="0"/>
      <dgm:spPr/>
    </dgm:pt>
    <dgm:pt modelId="{A61A4DFF-8C6B-4B4E-AF06-F7B49F37462E}" type="pres">
      <dgm:prSet presAssocID="{3017E476-2945-4E14-9784-822341E6EC36}" presName="thickLine" presStyleLbl="alignNode1" presStyleIdx="1" presStyleCnt="3"/>
      <dgm:spPr/>
    </dgm:pt>
    <dgm:pt modelId="{1DFFCE21-6983-46E7-8FE6-E91D30A92E1A}" type="pres">
      <dgm:prSet presAssocID="{3017E476-2945-4E14-9784-822341E6EC36}" presName="horz1" presStyleCnt="0"/>
      <dgm:spPr/>
    </dgm:pt>
    <dgm:pt modelId="{03CF37F5-5431-421B-8B98-1D427D8BD775}" type="pres">
      <dgm:prSet presAssocID="{3017E476-2945-4E14-9784-822341E6EC36}" presName="tx1" presStyleLbl="revTx" presStyleIdx="1" presStyleCnt="3"/>
      <dgm:spPr/>
    </dgm:pt>
    <dgm:pt modelId="{B4C9FDA0-54B9-46BE-938D-449E8BC4E2EC}" type="pres">
      <dgm:prSet presAssocID="{3017E476-2945-4E14-9784-822341E6EC36}" presName="vert1" presStyleCnt="0"/>
      <dgm:spPr/>
    </dgm:pt>
    <dgm:pt modelId="{48A7A9E2-83DD-4217-BE62-5CBA20DFE4CB}" type="pres">
      <dgm:prSet presAssocID="{84B42984-2D0D-4D58-BBAF-E100D2C8C643}" presName="thickLine" presStyleLbl="alignNode1" presStyleIdx="2" presStyleCnt="3"/>
      <dgm:spPr/>
    </dgm:pt>
    <dgm:pt modelId="{05E1AC18-020A-4E0B-93CD-4750D5213310}" type="pres">
      <dgm:prSet presAssocID="{84B42984-2D0D-4D58-BBAF-E100D2C8C643}" presName="horz1" presStyleCnt="0"/>
      <dgm:spPr/>
    </dgm:pt>
    <dgm:pt modelId="{86A08603-E4B6-442B-89CA-FFA794BA8A9F}" type="pres">
      <dgm:prSet presAssocID="{84B42984-2D0D-4D58-BBAF-E100D2C8C643}" presName="tx1" presStyleLbl="revTx" presStyleIdx="2" presStyleCnt="3"/>
      <dgm:spPr/>
    </dgm:pt>
    <dgm:pt modelId="{F4D60CD0-2F1B-4550-8999-BBF1FCCB2CC3}" type="pres">
      <dgm:prSet presAssocID="{84B42984-2D0D-4D58-BBAF-E100D2C8C643}" presName="vert1" presStyleCnt="0"/>
      <dgm:spPr/>
    </dgm:pt>
  </dgm:ptLst>
  <dgm:cxnLst>
    <dgm:cxn modelId="{0EC4E000-31AC-44EC-976E-D877E9BA4284}" type="presOf" srcId="{84B42984-2D0D-4D58-BBAF-E100D2C8C643}" destId="{86A08603-E4B6-442B-89CA-FFA794BA8A9F}" srcOrd="0" destOrd="0" presId="urn:microsoft.com/office/officeart/2008/layout/LinedList"/>
    <dgm:cxn modelId="{41274015-84D6-444B-A301-5E045DE62308}" type="presOf" srcId="{21D8D669-9DB0-4703-9D18-B1565F395ECD}" destId="{C2135D5B-3725-4B76-B7B8-1C34A21137B7}" srcOrd="0" destOrd="0" presId="urn:microsoft.com/office/officeart/2008/layout/LinedList"/>
    <dgm:cxn modelId="{33DE911B-6B88-4BC7-8729-FB965811C7AB}" srcId="{70EBB555-27F9-428F-AC34-9348C310352F}" destId="{21D8D669-9DB0-4703-9D18-B1565F395ECD}" srcOrd="0" destOrd="0" parTransId="{F18B3EA2-1562-4BA5-B726-D88A8CF86F09}" sibTransId="{6F2DE6AD-F39E-4E8A-8FAA-7A9EC2A354FB}"/>
    <dgm:cxn modelId="{6322F13C-BE60-4B60-9212-2C497DCA700B}" type="presOf" srcId="{70EBB555-27F9-428F-AC34-9348C310352F}" destId="{A6E71A66-9FDA-4AFB-A5AA-C2D676D294CA}" srcOrd="0" destOrd="0" presId="urn:microsoft.com/office/officeart/2008/layout/LinedList"/>
    <dgm:cxn modelId="{27E3C98B-30E7-4990-B269-2021DD8604EF}" srcId="{70EBB555-27F9-428F-AC34-9348C310352F}" destId="{3017E476-2945-4E14-9784-822341E6EC36}" srcOrd="1" destOrd="0" parTransId="{7588699B-8468-4FBB-BDEB-AFC7DA4A067C}" sibTransId="{3556C4F6-6948-4875-961E-A2B28BEA69A1}"/>
    <dgm:cxn modelId="{A7EBCFCD-5CB8-4DEA-91DB-27A37ED17A65}" srcId="{70EBB555-27F9-428F-AC34-9348C310352F}" destId="{84B42984-2D0D-4D58-BBAF-E100D2C8C643}" srcOrd="2" destOrd="0" parTransId="{093E0350-237F-4EA9-A8AC-6427FA61F87D}" sibTransId="{1D3D1229-E301-4B58-A39F-858E941444C8}"/>
    <dgm:cxn modelId="{514DB3F6-2B50-40F3-9009-E146D96F3EBD}" type="presOf" srcId="{3017E476-2945-4E14-9784-822341E6EC36}" destId="{03CF37F5-5431-421B-8B98-1D427D8BD775}" srcOrd="0" destOrd="0" presId="urn:microsoft.com/office/officeart/2008/layout/LinedList"/>
    <dgm:cxn modelId="{DCC074BC-4E84-471F-86BE-7AA725C1FD07}" type="presParOf" srcId="{A6E71A66-9FDA-4AFB-A5AA-C2D676D294CA}" destId="{E48F7F35-5FEC-4477-8102-BAF5504E61F6}" srcOrd="0" destOrd="0" presId="urn:microsoft.com/office/officeart/2008/layout/LinedList"/>
    <dgm:cxn modelId="{8BC9BA7E-77D3-456D-8018-7D7B847B4989}" type="presParOf" srcId="{A6E71A66-9FDA-4AFB-A5AA-C2D676D294CA}" destId="{83DAC227-5AA6-4A94-B45F-A1072845B656}" srcOrd="1" destOrd="0" presId="urn:microsoft.com/office/officeart/2008/layout/LinedList"/>
    <dgm:cxn modelId="{8A8DA36E-9968-407A-8B16-746FB46858DF}" type="presParOf" srcId="{83DAC227-5AA6-4A94-B45F-A1072845B656}" destId="{C2135D5B-3725-4B76-B7B8-1C34A21137B7}" srcOrd="0" destOrd="0" presId="urn:microsoft.com/office/officeart/2008/layout/LinedList"/>
    <dgm:cxn modelId="{0CDB5EA8-B9DB-4FF0-8A2A-34F44FEED560}" type="presParOf" srcId="{83DAC227-5AA6-4A94-B45F-A1072845B656}" destId="{1CC492D2-00B2-4D61-ACA5-9FAF4B96E935}" srcOrd="1" destOrd="0" presId="urn:microsoft.com/office/officeart/2008/layout/LinedList"/>
    <dgm:cxn modelId="{53614A6A-E841-4242-9BEE-1CF71247401C}" type="presParOf" srcId="{A6E71A66-9FDA-4AFB-A5AA-C2D676D294CA}" destId="{A61A4DFF-8C6B-4B4E-AF06-F7B49F37462E}" srcOrd="2" destOrd="0" presId="urn:microsoft.com/office/officeart/2008/layout/LinedList"/>
    <dgm:cxn modelId="{8A0817D8-425A-402D-A66D-373A4BFAA705}" type="presParOf" srcId="{A6E71A66-9FDA-4AFB-A5AA-C2D676D294CA}" destId="{1DFFCE21-6983-46E7-8FE6-E91D30A92E1A}" srcOrd="3" destOrd="0" presId="urn:microsoft.com/office/officeart/2008/layout/LinedList"/>
    <dgm:cxn modelId="{A7FA72AC-AB72-479B-8F23-8C2343D45E18}" type="presParOf" srcId="{1DFFCE21-6983-46E7-8FE6-E91D30A92E1A}" destId="{03CF37F5-5431-421B-8B98-1D427D8BD775}" srcOrd="0" destOrd="0" presId="urn:microsoft.com/office/officeart/2008/layout/LinedList"/>
    <dgm:cxn modelId="{9A0E04F8-787A-4D95-87E7-F579F96D8F98}" type="presParOf" srcId="{1DFFCE21-6983-46E7-8FE6-E91D30A92E1A}" destId="{B4C9FDA0-54B9-46BE-938D-449E8BC4E2EC}" srcOrd="1" destOrd="0" presId="urn:microsoft.com/office/officeart/2008/layout/LinedList"/>
    <dgm:cxn modelId="{32845CE9-8B14-4BC5-A113-135DE2D1F26C}" type="presParOf" srcId="{A6E71A66-9FDA-4AFB-A5AA-C2D676D294CA}" destId="{48A7A9E2-83DD-4217-BE62-5CBA20DFE4CB}" srcOrd="4" destOrd="0" presId="urn:microsoft.com/office/officeart/2008/layout/LinedList"/>
    <dgm:cxn modelId="{C89A63E6-3AE6-40BC-815B-90B536A83FD7}" type="presParOf" srcId="{A6E71A66-9FDA-4AFB-A5AA-C2D676D294CA}" destId="{05E1AC18-020A-4E0B-93CD-4750D5213310}" srcOrd="5" destOrd="0" presId="urn:microsoft.com/office/officeart/2008/layout/LinedList"/>
    <dgm:cxn modelId="{19616E88-7365-485F-8C9D-4F4E4A3C8928}" type="presParOf" srcId="{05E1AC18-020A-4E0B-93CD-4750D5213310}" destId="{86A08603-E4B6-442B-89CA-FFA794BA8A9F}" srcOrd="0" destOrd="0" presId="urn:microsoft.com/office/officeart/2008/layout/LinedList"/>
    <dgm:cxn modelId="{E2C50F33-19A1-4590-8202-A9D00CA981F7}" type="presParOf" srcId="{05E1AC18-020A-4E0B-93CD-4750D5213310}" destId="{F4D60CD0-2F1B-4550-8999-BBF1FCCB2C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F7F35-5FEC-4477-8102-BAF5504E61F6}">
      <dsp:nvSpPr>
        <dsp:cNvPr id="0" name=""/>
        <dsp:cNvSpPr/>
      </dsp:nvSpPr>
      <dsp:spPr>
        <a:xfrm>
          <a:off x="0" y="3054"/>
          <a:ext cx="52555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35D5B-3725-4B76-B7B8-1C34A21137B7}">
      <dsp:nvSpPr>
        <dsp:cNvPr id="0" name=""/>
        <dsp:cNvSpPr/>
      </dsp:nvSpPr>
      <dsp:spPr>
        <a:xfrm>
          <a:off x="0" y="3054"/>
          <a:ext cx="5255580" cy="20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Parkinson's disease is caused by a loss of nerve cells in part of the brain called the substantia </a:t>
          </a:r>
          <a:r>
            <a:rPr lang="en-US" sz="2600" kern="1200" dirty="0" err="1"/>
            <a:t>nigra</a:t>
          </a:r>
          <a:r>
            <a:rPr lang="en-US" sz="2600" kern="1200" dirty="0"/>
            <a:t>. This leads to a reduction in a chemical called dopamine in the brain.</a:t>
          </a:r>
        </a:p>
      </dsp:txBody>
      <dsp:txXfrm>
        <a:off x="0" y="3054"/>
        <a:ext cx="5255580" cy="2083476"/>
      </dsp:txXfrm>
    </dsp:sp>
    <dsp:sp modelId="{A61A4DFF-8C6B-4B4E-AF06-F7B49F37462E}">
      <dsp:nvSpPr>
        <dsp:cNvPr id="0" name=""/>
        <dsp:cNvSpPr/>
      </dsp:nvSpPr>
      <dsp:spPr>
        <a:xfrm>
          <a:off x="0" y="2086530"/>
          <a:ext cx="52555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F37F5-5431-421B-8B98-1D427D8BD775}">
      <dsp:nvSpPr>
        <dsp:cNvPr id="0" name=""/>
        <dsp:cNvSpPr/>
      </dsp:nvSpPr>
      <dsp:spPr>
        <a:xfrm>
          <a:off x="0" y="2086530"/>
          <a:ext cx="5255580" cy="20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Most people with Parkinson's start to develop symptoms when they're over 50, although some people with the condition first experience symptoms when they're under 40.</a:t>
          </a:r>
        </a:p>
      </dsp:txBody>
      <dsp:txXfrm>
        <a:off x="0" y="2086530"/>
        <a:ext cx="5255580" cy="2083476"/>
      </dsp:txXfrm>
    </dsp:sp>
    <dsp:sp modelId="{48A7A9E2-83DD-4217-BE62-5CBA20DFE4CB}">
      <dsp:nvSpPr>
        <dsp:cNvPr id="0" name=""/>
        <dsp:cNvSpPr/>
      </dsp:nvSpPr>
      <dsp:spPr>
        <a:xfrm>
          <a:off x="0" y="4170007"/>
          <a:ext cx="52555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08603-E4B6-442B-89CA-FFA794BA8A9F}">
      <dsp:nvSpPr>
        <dsp:cNvPr id="0" name=""/>
        <dsp:cNvSpPr/>
      </dsp:nvSpPr>
      <dsp:spPr>
        <a:xfrm>
          <a:off x="0" y="4170007"/>
          <a:ext cx="5255580" cy="20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Men are slightly more likely to get Parkinson's disease than women.</a:t>
          </a:r>
        </a:p>
      </dsp:txBody>
      <dsp:txXfrm>
        <a:off x="0" y="4170007"/>
        <a:ext cx="5255580" cy="20834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0ED96A-27C5-4C76-9791-763B288AB5D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A91B6AF-ED9F-43C9-AA39-7CFB1685B8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17804A7C-DB55-4F22-8E1D-8F3E311CE520}"/>
              </a:ext>
            </a:extLst>
          </p:cNvPr>
          <p:cNvSpPr>
            <a:spLocks noGrp="1"/>
          </p:cNvSpPr>
          <p:nvPr>
            <p:ph type="dt" sz="half" idx="10"/>
          </p:nvPr>
        </p:nvSpPr>
        <p:spPr/>
        <p:txBody>
          <a:bodyPr/>
          <a:lstStyle/>
          <a:p>
            <a:fld id="{1AC6DF09-C5E6-4614-BA7F-FC2F09A63E54}" type="datetimeFigureOut">
              <a:rPr lang="pl-PL" smtClean="0"/>
              <a:t>16.01.2023</a:t>
            </a:fld>
            <a:endParaRPr lang="pl-PL"/>
          </a:p>
        </p:txBody>
      </p:sp>
      <p:sp>
        <p:nvSpPr>
          <p:cNvPr id="5" name="Symbol zastępczy stopki 4">
            <a:extLst>
              <a:ext uri="{FF2B5EF4-FFF2-40B4-BE49-F238E27FC236}">
                <a16:creationId xmlns:a16="http://schemas.microsoft.com/office/drawing/2014/main" id="{E2C892C5-974D-4460-918D-CC8C4E08DB8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856FFA4-299D-4F22-A033-769C13988197}"/>
              </a:ext>
            </a:extLst>
          </p:cNvPr>
          <p:cNvSpPr>
            <a:spLocks noGrp="1"/>
          </p:cNvSpPr>
          <p:nvPr>
            <p:ph type="sldNum" sz="quarter" idx="12"/>
          </p:nvPr>
        </p:nvSpPr>
        <p:spPr/>
        <p:txBody>
          <a:bodyPr/>
          <a:lstStyle/>
          <a:p>
            <a:fld id="{03A83D45-3872-4168-9C1C-4F659EFD5DE9}" type="slidenum">
              <a:rPr lang="pl-PL" smtClean="0"/>
              <a:t>‹#›</a:t>
            </a:fld>
            <a:endParaRPr lang="pl-PL"/>
          </a:p>
        </p:txBody>
      </p:sp>
    </p:spTree>
    <p:extLst>
      <p:ext uri="{BB962C8B-B14F-4D97-AF65-F5344CB8AC3E}">
        <p14:creationId xmlns:p14="http://schemas.microsoft.com/office/powerpoint/2010/main" val="422132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75FA5C-3558-4824-B222-CC1D9786D6F1}"/>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68188BB-172E-4A22-B9B9-A023B06022AC}"/>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D7DE8A6-2147-4207-A445-B47EA0C51D59}"/>
              </a:ext>
            </a:extLst>
          </p:cNvPr>
          <p:cNvSpPr>
            <a:spLocks noGrp="1"/>
          </p:cNvSpPr>
          <p:nvPr>
            <p:ph type="dt" sz="half" idx="10"/>
          </p:nvPr>
        </p:nvSpPr>
        <p:spPr/>
        <p:txBody>
          <a:bodyPr/>
          <a:lstStyle/>
          <a:p>
            <a:fld id="{1AC6DF09-C5E6-4614-BA7F-FC2F09A63E54}" type="datetimeFigureOut">
              <a:rPr lang="pl-PL" smtClean="0"/>
              <a:t>16.01.2023</a:t>
            </a:fld>
            <a:endParaRPr lang="pl-PL"/>
          </a:p>
        </p:txBody>
      </p:sp>
      <p:sp>
        <p:nvSpPr>
          <p:cNvPr id="5" name="Symbol zastępczy stopki 4">
            <a:extLst>
              <a:ext uri="{FF2B5EF4-FFF2-40B4-BE49-F238E27FC236}">
                <a16:creationId xmlns:a16="http://schemas.microsoft.com/office/drawing/2014/main" id="{073D7304-6802-4BEE-B4BD-5E1E585DD0C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D2C976D-864B-416A-9C68-37C420500210}"/>
              </a:ext>
            </a:extLst>
          </p:cNvPr>
          <p:cNvSpPr>
            <a:spLocks noGrp="1"/>
          </p:cNvSpPr>
          <p:nvPr>
            <p:ph type="sldNum" sz="quarter" idx="12"/>
          </p:nvPr>
        </p:nvSpPr>
        <p:spPr/>
        <p:txBody>
          <a:bodyPr/>
          <a:lstStyle/>
          <a:p>
            <a:fld id="{03A83D45-3872-4168-9C1C-4F659EFD5DE9}" type="slidenum">
              <a:rPr lang="pl-PL" smtClean="0"/>
              <a:t>‹#›</a:t>
            </a:fld>
            <a:endParaRPr lang="pl-PL"/>
          </a:p>
        </p:txBody>
      </p:sp>
    </p:spTree>
    <p:extLst>
      <p:ext uri="{BB962C8B-B14F-4D97-AF65-F5344CB8AC3E}">
        <p14:creationId xmlns:p14="http://schemas.microsoft.com/office/powerpoint/2010/main" val="201468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C72837C-26D3-4349-9C1D-F3D2EACFEFF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FB3481EE-7CBB-4B8D-98FD-E4991FA8818C}"/>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6FCF318-53BF-4E45-A1A1-B4EAECCBC114}"/>
              </a:ext>
            </a:extLst>
          </p:cNvPr>
          <p:cNvSpPr>
            <a:spLocks noGrp="1"/>
          </p:cNvSpPr>
          <p:nvPr>
            <p:ph type="dt" sz="half" idx="10"/>
          </p:nvPr>
        </p:nvSpPr>
        <p:spPr/>
        <p:txBody>
          <a:bodyPr/>
          <a:lstStyle/>
          <a:p>
            <a:fld id="{1AC6DF09-C5E6-4614-BA7F-FC2F09A63E54}" type="datetimeFigureOut">
              <a:rPr lang="pl-PL" smtClean="0"/>
              <a:t>16.01.2023</a:t>
            </a:fld>
            <a:endParaRPr lang="pl-PL"/>
          </a:p>
        </p:txBody>
      </p:sp>
      <p:sp>
        <p:nvSpPr>
          <p:cNvPr id="5" name="Symbol zastępczy stopki 4">
            <a:extLst>
              <a:ext uri="{FF2B5EF4-FFF2-40B4-BE49-F238E27FC236}">
                <a16:creationId xmlns:a16="http://schemas.microsoft.com/office/drawing/2014/main" id="{C08446E1-308D-4F90-9C0C-35CA61CB4C1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BB352FA-0E2A-4F16-99EE-D3CCB88A15FE}"/>
              </a:ext>
            </a:extLst>
          </p:cNvPr>
          <p:cNvSpPr>
            <a:spLocks noGrp="1"/>
          </p:cNvSpPr>
          <p:nvPr>
            <p:ph type="sldNum" sz="quarter" idx="12"/>
          </p:nvPr>
        </p:nvSpPr>
        <p:spPr/>
        <p:txBody>
          <a:bodyPr/>
          <a:lstStyle/>
          <a:p>
            <a:fld id="{03A83D45-3872-4168-9C1C-4F659EFD5DE9}" type="slidenum">
              <a:rPr lang="pl-PL" smtClean="0"/>
              <a:t>‹#›</a:t>
            </a:fld>
            <a:endParaRPr lang="pl-PL"/>
          </a:p>
        </p:txBody>
      </p:sp>
    </p:spTree>
    <p:extLst>
      <p:ext uri="{BB962C8B-B14F-4D97-AF65-F5344CB8AC3E}">
        <p14:creationId xmlns:p14="http://schemas.microsoft.com/office/powerpoint/2010/main" val="318809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ADA909-FF03-4071-B4AF-4A1ABA32D1D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F456F48-077A-407F-BB89-3A503ADC7202}"/>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67B70C2-88BC-46CD-B6BA-DC89BF4C59B3}"/>
              </a:ext>
            </a:extLst>
          </p:cNvPr>
          <p:cNvSpPr>
            <a:spLocks noGrp="1"/>
          </p:cNvSpPr>
          <p:nvPr>
            <p:ph type="dt" sz="half" idx="10"/>
          </p:nvPr>
        </p:nvSpPr>
        <p:spPr/>
        <p:txBody>
          <a:bodyPr/>
          <a:lstStyle/>
          <a:p>
            <a:fld id="{1AC6DF09-C5E6-4614-BA7F-FC2F09A63E54}" type="datetimeFigureOut">
              <a:rPr lang="pl-PL" smtClean="0"/>
              <a:t>16.01.2023</a:t>
            </a:fld>
            <a:endParaRPr lang="pl-PL"/>
          </a:p>
        </p:txBody>
      </p:sp>
      <p:sp>
        <p:nvSpPr>
          <p:cNvPr id="5" name="Symbol zastępczy stopki 4">
            <a:extLst>
              <a:ext uri="{FF2B5EF4-FFF2-40B4-BE49-F238E27FC236}">
                <a16:creationId xmlns:a16="http://schemas.microsoft.com/office/drawing/2014/main" id="{9DAFDB70-7A63-4FF4-9139-EA7A7531708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2931E38-20C9-42DA-8F24-A3A6E0029F42}"/>
              </a:ext>
            </a:extLst>
          </p:cNvPr>
          <p:cNvSpPr>
            <a:spLocks noGrp="1"/>
          </p:cNvSpPr>
          <p:nvPr>
            <p:ph type="sldNum" sz="quarter" idx="12"/>
          </p:nvPr>
        </p:nvSpPr>
        <p:spPr/>
        <p:txBody>
          <a:bodyPr/>
          <a:lstStyle/>
          <a:p>
            <a:fld id="{03A83D45-3872-4168-9C1C-4F659EFD5DE9}" type="slidenum">
              <a:rPr lang="pl-PL" smtClean="0"/>
              <a:t>‹#›</a:t>
            </a:fld>
            <a:endParaRPr lang="pl-PL"/>
          </a:p>
        </p:txBody>
      </p:sp>
    </p:spTree>
    <p:extLst>
      <p:ext uri="{BB962C8B-B14F-4D97-AF65-F5344CB8AC3E}">
        <p14:creationId xmlns:p14="http://schemas.microsoft.com/office/powerpoint/2010/main" val="321235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F4041C-23FD-4963-A419-4A990D94846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48311F9C-B148-4C16-AEF2-E40D853217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4E7108CB-1046-475B-AB6C-8D59F433EE43}"/>
              </a:ext>
            </a:extLst>
          </p:cNvPr>
          <p:cNvSpPr>
            <a:spLocks noGrp="1"/>
          </p:cNvSpPr>
          <p:nvPr>
            <p:ph type="dt" sz="half" idx="10"/>
          </p:nvPr>
        </p:nvSpPr>
        <p:spPr/>
        <p:txBody>
          <a:bodyPr/>
          <a:lstStyle/>
          <a:p>
            <a:fld id="{1AC6DF09-C5E6-4614-BA7F-FC2F09A63E54}" type="datetimeFigureOut">
              <a:rPr lang="pl-PL" smtClean="0"/>
              <a:t>16.01.2023</a:t>
            </a:fld>
            <a:endParaRPr lang="pl-PL"/>
          </a:p>
        </p:txBody>
      </p:sp>
      <p:sp>
        <p:nvSpPr>
          <p:cNvPr id="5" name="Symbol zastępczy stopki 4">
            <a:extLst>
              <a:ext uri="{FF2B5EF4-FFF2-40B4-BE49-F238E27FC236}">
                <a16:creationId xmlns:a16="http://schemas.microsoft.com/office/drawing/2014/main" id="{96BA5045-7077-455B-A096-B3DFCFBEA85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7395400-56F3-4940-A6C4-CE836A9EAB56}"/>
              </a:ext>
            </a:extLst>
          </p:cNvPr>
          <p:cNvSpPr>
            <a:spLocks noGrp="1"/>
          </p:cNvSpPr>
          <p:nvPr>
            <p:ph type="sldNum" sz="quarter" idx="12"/>
          </p:nvPr>
        </p:nvSpPr>
        <p:spPr/>
        <p:txBody>
          <a:bodyPr/>
          <a:lstStyle/>
          <a:p>
            <a:fld id="{03A83D45-3872-4168-9C1C-4F659EFD5DE9}" type="slidenum">
              <a:rPr lang="pl-PL" smtClean="0"/>
              <a:t>‹#›</a:t>
            </a:fld>
            <a:endParaRPr lang="pl-PL"/>
          </a:p>
        </p:txBody>
      </p:sp>
    </p:spTree>
    <p:extLst>
      <p:ext uri="{BB962C8B-B14F-4D97-AF65-F5344CB8AC3E}">
        <p14:creationId xmlns:p14="http://schemas.microsoft.com/office/powerpoint/2010/main" val="1944794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1C0EAA-7894-454A-B5EF-4FD01E5D488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72713F36-41AD-4692-BCBE-2429A8431F46}"/>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6284504-3B49-4AA6-8B63-D8395ED28A15}"/>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C005CED-964F-400E-A274-669A615F3E1E}"/>
              </a:ext>
            </a:extLst>
          </p:cNvPr>
          <p:cNvSpPr>
            <a:spLocks noGrp="1"/>
          </p:cNvSpPr>
          <p:nvPr>
            <p:ph type="dt" sz="half" idx="10"/>
          </p:nvPr>
        </p:nvSpPr>
        <p:spPr/>
        <p:txBody>
          <a:bodyPr/>
          <a:lstStyle/>
          <a:p>
            <a:fld id="{1AC6DF09-C5E6-4614-BA7F-FC2F09A63E54}" type="datetimeFigureOut">
              <a:rPr lang="pl-PL" smtClean="0"/>
              <a:t>16.01.2023</a:t>
            </a:fld>
            <a:endParaRPr lang="pl-PL"/>
          </a:p>
        </p:txBody>
      </p:sp>
      <p:sp>
        <p:nvSpPr>
          <p:cNvPr id="6" name="Symbol zastępczy stopki 5">
            <a:extLst>
              <a:ext uri="{FF2B5EF4-FFF2-40B4-BE49-F238E27FC236}">
                <a16:creationId xmlns:a16="http://schemas.microsoft.com/office/drawing/2014/main" id="{E574F8F1-9841-4619-8644-49453A416BB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C236BDE-3793-4D35-96D8-934B18123672}"/>
              </a:ext>
            </a:extLst>
          </p:cNvPr>
          <p:cNvSpPr>
            <a:spLocks noGrp="1"/>
          </p:cNvSpPr>
          <p:nvPr>
            <p:ph type="sldNum" sz="quarter" idx="12"/>
          </p:nvPr>
        </p:nvSpPr>
        <p:spPr/>
        <p:txBody>
          <a:bodyPr/>
          <a:lstStyle/>
          <a:p>
            <a:fld id="{03A83D45-3872-4168-9C1C-4F659EFD5DE9}" type="slidenum">
              <a:rPr lang="pl-PL" smtClean="0"/>
              <a:t>‹#›</a:t>
            </a:fld>
            <a:endParaRPr lang="pl-PL"/>
          </a:p>
        </p:txBody>
      </p:sp>
    </p:spTree>
    <p:extLst>
      <p:ext uri="{BB962C8B-B14F-4D97-AF65-F5344CB8AC3E}">
        <p14:creationId xmlns:p14="http://schemas.microsoft.com/office/powerpoint/2010/main" val="165307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55FA2A-2D21-4BE6-BB07-8A11132759D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138713A-B069-4D0B-901D-B042CB8E9C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55DADE0E-728C-4D99-B600-BD7B40375BB8}"/>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BA42756-6F11-48D0-8600-9F8B353360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2C2F1D07-0937-4966-A314-BF5477792EDA}"/>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2E015D35-1512-4E12-8B59-BC059B59A222}"/>
              </a:ext>
            </a:extLst>
          </p:cNvPr>
          <p:cNvSpPr>
            <a:spLocks noGrp="1"/>
          </p:cNvSpPr>
          <p:nvPr>
            <p:ph type="dt" sz="half" idx="10"/>
          </p:nvPr>
        </p:nvSpPr>
        <p:spPr/>
        <p:txBody>
          <a:bodyPr/>
          <a:lstStyle/>
          <a:p>
            <a:fld id="{1AC6DF09-C5E6-4614-BA7F-FC2F09A63E54}" type="datetimeFigureOut">
              <a:rPr lang="pl-PL" smtClean="0"/>
              <a:t>16.01.2023</a:t>
            </a:fld>
            <a:endParaRPr lang="pl-PL"/>
          </a:p>
        </p:txBody>
      </p:sp>
      <p:sp>
        <p:nvSpPr>
          <p:cNvPr id="8" name="Symbol zastępczy stopki 7">
            <a:extLst>
              <a:ext uri="{FF2B5EF4-FFF2-40B4-BE49-F238E27FC236}">
                <a16:creationId xmlns:a16="http://schemas.microsoft.com/office/drawing/2014/main" id="{6F80FEE4-D08E-4A5C-AB91-8FC3749E56C3}"/>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83AAEA3-F729-49C3-9C1C-67240A413137}"/>
              </a:ext>
            </a:extLst>
          </p:cNvPr>
          <p:cNvSpPr>
            <a:spLocks noGrp="1"/>
          </p:cNvSpPr>
          <p:nvPr>
            <p:ph type="sldNum" sz="quarter" idx="12"/>
          </p:nvPr>
        </p:nvSpPr>
        <p:spPr/>
        <p:txBody>
          <a:bodyPr/>
          <a:lstStyle/>
          <a:p>
            <a:fld id="{03A83D45-3872-4168-9C1C-4F659EFD5DE9}" type="slidenum">
              <a:rPr lang="pl-PL" smtClean="0"/>
              <a:t>‹#›</a:t>
            </a:fld>
            <a:endParaRPr lang="pl-PL"/>
          </a:p>
        </p:txBody>
      </p:sp>
    </p:spTree>
    <p:extLst>
      <p:ext uri="{BB962C8B-B14F-4D97-AF65-F5344CB8AC3E}">
        <p14:creationId xmlns:p14="http://schemas.microsoft.com/office/powerpoint/2010/main" val="235608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742A3F-315B-41D0-BF6D-C38A7F8BA6A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4A9929E-A12D-42B0-BC8C-D0624C9CE4A8}"/>
              </a:ext>
            </a:extLst>
          </p:cNvPr>
          <p:cNvSpPr>
            <a:spLocks noGrp="1"/>
          </p:cNvSpPr>
          <p:nvPr>
            <p:ph type="dt" sz="half" idx="10"/>
          </p:nvPr>
        </p:nvSpPr>
        <p:spPr/>
        <p:txBody>
          <a:bodyPr/>
          <a:lstStyle/>
          <a:p>
            <a:fld id="{1AC6DF09-C5E6-4614-BA7F-FC2F09A63E54}" type="datetimeFigureOut">
              <a:rPr lang="pl-PL" smtClean="0"/>
              <a:t>16.01.2023</a:t>
            </a:fld>
            <a:endParaRPr lang="pl-PL"/>
          </a:p>
        </p:txBody>
      </p:sp>
      <p:sp>
        <p:nvSpPr>
          <p:cNvPr id="4" name="Symbol zastępczy stopki 3">
            <a:extLst>
              <a:ext uri="{FF2B5EF4-FFF2-40B4-BE49-F238E27FC236}">
                <a16:creationId xmlns:a16="http://schemas.microsoft.com/office/drawing/2014/main" id="{3F214650-717E-4428-88CA-50A6B7B17FE1}"/>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12650C0-409D-4648-A9D8-035F3E7711CE}"/>
              </a:ext>
            </a:extLst>
          </p:cNvPr>
          <p:cNvSpPr>
            <a:spLocks noGrp="1"/>
          </p:cNvSpPr>
          <p:nvPr>
            <p:ph type="sldNum" sz="quarter" idx="12"/>
          </p:nvPr>
        </p:nvSpPr>
        <p:spPr/>
        <p:txBody>
          <a:bodyPr/>
          <a:lstStyle/>
          <a:p>
            <a:fld id="{03A83D45-3872-4168-9C1C-4F659EFD5DE9}" type="slidenum">
              <a:rPr lang="pl-PL" smtClean="0"/>
              <a:t>‹#›</a:t>
            </a:fld>
            <a:endParaRPr lang="pl-PL"/>
          </a:p>
        </p:txBody>
      </p:sp>
    </p:spTree>
    <p:extLst>
      <p:ext uri="{BB962C8B-B14F-4D97-AF65-F5344CB8AC3E}">
        <p14:creationId xmlns:p14="http://schemas.microsoft.com/office/powerpoint/2010/main" val="337489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B915EDA-8D1F-46B1-867D-BD02A1985423}"/>
              </a:ext>
            </a:extLst>
          </p:cNvPr>
          <p:cNvSpPr>
            <a:spLocks noGrp="1"/>
          </p:cNvSpPr>
          <p:nvPr>
            <p:ph type="dt" sz="half" idx="10"/>
          </p:nvPr>
        </p:nvSpPr>
        <p:spPr/>
        <p:txBody>
          <a:bodyPr/>
          <a:lstStyle/>
          <a:p>
            <a:fld id="{1AC6DF09-C5E6-4614-BA7F-FC2F09A63E54}" type="datetimeFigureOut">
              <a:rPr lang="pl-PL" smtClean="0"/>
              <a:t>16.01.2023</a:t>
            </a:fld>
            <a:endParaRPr lang="pl-PL"/>
          </a:p>
        </p:txBody>
      </p:sp>
      <p:sp>
        <p:nvSpPr>
          <p:cNvPr id="3" name="Symbol zastępczy stopki 2">
            <a:extLst>
              <a:ext uri="{FF2B5EF4-FFF2-40B4-BE49-F238E27FC236}">
                <a16:creationId xmlns:a16="http://schemas.microsoft.com/office/drawing/2014/main" id="{2F5C712E-2ED0-45E6-9A31-894F65E8ADA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88349996-5F12-441C-A1FA-65B8194B0A21}"/>
              </a:ext>
            </a:extLst>
          </p:cNvPr>
          <p:cNvSpPr>
            <a:spLocks noGrp="1"/>
          </p:cNvSpPr>
          <p:nvPr>
            <p:ph type="sldNum" sz="quarter" idx="12"/>
          </p:nvPr>
        </p:nvSpPr>
        <p:spPr/>
        <p:txBody>
          <a:bodyPr/>
          <a:lstStyle/>
          <a:p>
            <a:fld id="{03A83D45-3872-4168-9C1C-4F659EFD5DE9}" type="slidenum">
              <a:rPr lang="pl-PL" smtClean="0"/>
              <a:t>‹#›</a:t>
            </a:fld>
            <a:endParaRPr lang="pl-PL"/>
          </a:p>
        </p:txBody>
      </p:sp>
    </p:spTree>
    <p:extLst>
      <p:ext uri="{BB962C8B-B14F-4D97-AF65-F5344CB8AC3E}">
        <p14:creationId xmlns:p14="http://schemas.microsoft.com/office/powerpoint/2010/main" val="361049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EF405A-FF4C-42EF-9FD3-3F114C461DA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840F5E02-159C-4274-BE28-048E2B281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2188413-755D-42C6-A540-ED6852A91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BBB13224-EA3E-4FCB-A676-8B542E3142E9}"/>
              </a:ext>
            </a:extLst>
          </p:cNvPr>
          <p:cNvSpPr>
            <a:spLocks noGrp="1"/>
          </p:cNvSpPr>
          <p:nvPr>
            <p:ph type="dt" sz="half" idx="10"/>
          </p:nvPr>
        </p:nvSpPr>
        <p:spPr/>
        <p:txBody>
          <a:bodyPr/>
          <a:lstStyle/>
          <a:p>
            <a:fld id="{1AC6DF09-C5E6-4614-BA7F-FC2F09A63E54}" type="datetimeFigureOut">
              <a:rPr lang="pl-PL" smtClean="0"/>
              <a:t>16.01.2023</a:t>
            </a:fld>
            <a:endParaRPr lang="pl-PL"/>
          </a:p>
        </p:txBody>
      </p:sp>
      <p:sp>
        <p:nvSpPr>
          <p:cNvPr id="6" name="Symbol zastępczy stopki 5">
            <a:extLst>
              <a:ext uri="{FF2B5EF4-FFF2-40B4-BE49-F238E27FC236}">
                <a16:creationId xmlns:a16="http://schemas.microsoft.com/office/drawing/2014/main" id="{552C4111-BE6C-49A7-BDF5-4A77C242706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2474B1B-1040-4EDC-9EA3-F24AA40E1141}"/>
              </a:ext>
            </a:extLst>
          </p:cNvPr>
          <p:cNvSpPr>
            <a:spLocks noGrp="1"/>
          </p:cNvSpPr>
          <p:nvPr>
            <p:ph type="sldNum" sz="quarter" idx="12"/>
          </p:nvPr>
        </p:nvSpPr>
        <p:spPr/>
        <p:txBody>
          <a:bodyPr/>
          <a:lstStyle/>
          <a:p>
            <a:fld id="{03A83D45-3872-4168-9C1C-4F659EFD5DE9}" type="slidenum">
              <a:rPr lang="pl-PL" smtClean="0"/>
              <a:t>‹#›</a:t>
            </a:fld>
            <a:endParaRPr lang="pl-PL"/>
          </a:p>
        </p:txBody>
      </p:sp>
    </p:spTree>
    <p:extLst>
      <p:ext uri="{BB962C8B-B14F-4D97-AF65-F5344CB8AC3E}">
        <p14:creationId xmlns:p14="http://schemas.microsoft.com/office/powerpoint/2010/main" val="25069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2108C8-365B-46CD-AFF7-A5C321C97AF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B630D779-2787-40B2-9BC3-7CC2CFC07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32A0A7A3-5AB2-48A6-82F2-338F1F2C6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6A453FDB-2AAB-436A-9A71-38B952ECEADF}"/>
              </a:ext>
            </a:extLst>
          </p:cNvPr>
          <p:cNvSpPr>
            <a:spLocks noGrp="1"/>
          </p:cNvSpPr>
          <p:nvPr>
            <p:ph type="dt" sz="half" idx="10"/>
          </p:nvPr>
        </p:nvSpPr>
        <p:spPr/>
        <p:txBody>
          <a:bodyPr/>
          <a:lstStyle/>
          <a:p>
            <a:fld id="{1AC6DF09-C5E6-4614-BA7F-FC2F09A63E54}" type="datetimeFigureOut">
              <a:rPr lang="pl-PL" smtClean="0"/>
              <a:t>16.01.2023</a:t>
            </a:fld>
            <a:endParaRPr lang="pl-PL"/>
          </a:p>
        </p:txBody>
      </p:sp>
      <p:sp>
        <p:nvSpPr>
          <p:cNvPr id="6" name="Symbol zastępczy stopki 5">
            <a:extLst>
              <a:ext uri="{FF2B5EF4-FFF2-40B4-BE49-F238E27FC236}">
                <a16:creationId xmlns:a16="http://schemas.microsoft.com/office/drawing/2014/main" id="{528B824B-2968-49BD-808F-984347F418D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18EF3A8-042D-4832-A3C0-A330F9C0F66C}"/>
              </a:ext>
            </a:extLst>
          </p:cNvPr>
          <p:cNvSpPr>
            <a:spLocks noGrp="1"/>
          </p:cNvSpPr>
          <p:nvPr>
            <p:ph type="sldNum" sz="quarter" idx="12"/>
          </p:nvPr>
        </p:nvSpPr>
        <p:spPr/>
        <p:txBody>
          <a:bodyPr/>
          <a:lstStyle/>
          <a:p>
            <a:fld id="{03A83D45-3872-4168-9C1C-4F659EFD5DE9}" type="slidenum">
              <a:rPr lang="pl-PL" smtClean="0"/>
              <a:t>‹#›</a:t>
            </a:fld>
            <a:endParaRPr lang="pl-PL"/>
          </a:p>
        </p:txBody>
      </p:sp>
    </p:spTree>
    <p:extLst>
      <p:ext uri="{BB962C8B-B14F-4D97-AF65-F5344CB8AC3E}">
        <p14:creationId xmlns:p14="http://schemas.microsoft.com/office/powerpoint/2010/main" val="316706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368AEBA-021E-4BE1-AEFA-EDE5367A6F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70BA9CC0-E557-4DDC-A914-8A56181D2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D70F224-CBB0-4329-883D-C1EB2BEB0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6DF09-C5E6-4614-BA7F-FC2F09A63E54}" type="datetimeFigureOut">
              <a:rPr lang="pl-PL" smtClean="0"/>
              <a:t>16.01.2023</a:t>
            </a:fld>
            <a:endParaRPr lang="pl-PL"/>
          </a:p>
        </p:txBody>
      </p:sp>
      <p:sp>
        <p:nvSpPr>
          <p:cNvPr id="5" name="Symbol zastępczy stopki 4">
            <a:extLst>
              <a:ext uri="{FF2B5EF4-FFF2-40B4-BE49-F238E27FC236}">
                <a16:creationId xmlns:a16="http://schemas.microsoft.com/office/drawing/2014/main" id="{64531AE1-DC0F-4C7A-BB0B-1C613E8880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AE1F44A7-9601-47EE-AF81-559AAD3CB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83D45-3872-4168-9C1C-4F659EFD5DE9}" type="slidenum">
              <a:rPr lang="pl-PL" smtClean="0"/>
              <a:t>‹#›</a:t>
            </a:fld>
            <a:endParaRPr lang="pl-PL"/>
          </a:p>
        </p:txBody>
      </p:sp>
    </p:spTree>
    <p:extLst>
      <p:ext uri="{BB962C8B-B14F-4D97-AF65-F5344CB8AC3E}">
        <p14:creationId xmlns:p14="http://schemas.microsoft.com/office/powerpoint/2010/main" val="3608654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ubmed.ncbi.nlm.nih.gov/27401947/" TargetMode="External"/><Relationship Id="rId2" Type="http://schemas.openxmlformats.org/officeDocument/2006/relationships/hyperlink" Target="https://pubmed.ncbi.nlm.nih.gov/24389262/" TargetMode="External"/><Relationship Id="rId1" Type="http://schemas.openxmlformats.org/officeDocument/2006/relationships/slideLayout" Target="../slideLayouts/slideLayout2.xml"/><Relationship Id="rId6" Type="http://schemas.openxmlformats.org/officeDocument/2006/relationships/hyperlink" Target="https://pubmed.ncbi.nlm.nih.gov/29706993/" TargetMode="External"/><Relationship Id="rId5" Type="http://schemas.openxmlformats.org/officeDocument/2006/relationships/hyperlink" Target="https://pubmed.ncbi.nlm.nih.gov/28954481/" TargetMode="External"/><Relationship Id="rId4" Type="http://schemas.openxmlformats.org/officeDocument/2006/relationships/hyperlink" Target="https://pubmed.ncbi.nlm.nih.gov/3162587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A907E15-E526-47A6-916A-D2B41D7A38B9}"/>
              </a:ext>
            </a:extLst>
          </p:cNvPr>
          <p:cNvSpPr>
            <a:spLocks noGrp="1"/>
          </p:cNvSpPr>
          <p:nvPr>
            <p:ph type="title"/>
          </p:nvPr>
        </p:nvSpPr>
        <p:spPr>
          <a:xfrm>
            <a:off x="1075767" y="1188637"/>
            <a:ext cx="2988234" cy="4480726"/>
          </a:xfrm>
        </p:spPr>
        <p:txBody>
          <a:bodyPr>
            <a:normAutofit/>
          </a:bodyPr>
          <a:lstStyle/>
          <a:p>
            <a:pPr algn="r"/>
            <a:r>
              <a:rPr lang="pl-PL" sz="5600"/>
              <a:t>Wykonał: </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859F2B95-E61E-44DF-94F9-A85C599A44F7}"/>
              </a:ext>
            </a:extLst>
          </p:cNvPr>
          <p:cNvSpPr>
            <a:spLocks noGrp="1"/>
          </p:cNvSpPr>
          <p:nvPr>
            <p:ph idx="1"/>
          </p:nvPr>
        </p:nvSpPr>
        <p:spPr>
          <a:xfrm>
            <a:off x="5255260" y="1648870"/>
            <a:ext cx="4702848" cy="3560260"/>
          </a:xfrm>
        </p:spPr>
        <p:txBody>
          <a:bodyPr anchor="ctr">
            <a:normAutofit/>
          </a:bodyPr>
          <a:lstStyle/>
          <a:p>
            <a:pPr marL="0" indent="0">
              <a:buNone/>
            </a:pPr>
            <a:r>
              <a:rPr lang="pl-PL" sz="2400"/>
              <a:t>Sebastian Włoch </a:t>
            </a:r>
          </a:p>
          <a:p>
            <a:pPr marL="0" indent="0">
              <a:buNone/>
            </a:pPr>
            <a:r>
              <a:rPr lang="pl-PL" sz="2400"/>
              <a:t>Fizjoterapia rok 3 JMS </a:t>
            </a:r>
          </a:p>
          <a:p>
            <a:pPr marL="0" indent="0">
              <a:buNone/>
            </a:pPr>
            <a:r>
              <a:rPr lang="pl-PL" sz="2400"/>
              <a:t>Nr albumu: 117030</a:t>
            </a:r>
          </a:p>
        </p:txBody>
      </p:sp>
    </p:spTree>
    <p:extLst>
      <p:ext uri="{BB962C8B-B14F-4D97-AF65-F5344CB8AC3E}">
        <p14:creationId xmlns:p14="http://schemas.microsoft.com/office/powerpoint/2010/main" val="386759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84AFA8B8-5213-4DEF-899D-763368AE4A4A}"/>
              </a:ext>
            </a:extLst>
          </p:cNvPr>
          <p:cNvPicPr>
            <a:picLocks noChangeAspect="1"/>
          </p:cNvPicPr>
          <p:nvPr/>
        </p:nvPicPr>
        <p:blipFill rotWithShape="1">
          <a:blip r:embed="rId2">
            <a:extLst>
              <a:ext uri="{28A0092B-C50C-407E-A947-70E740481C1C}">
                <a14:useLocalDpi xmlns:a14="http://schemas.microsoft.com/office/drawing/2010/main" val="0"/>
              </a:ext>
            </a:extLst>
          </a:blip>
          <a:srcRect r="4445" b="1"/>
          <a:stretch/>
        </p:blipFill>
        <p:spPr>
          <a:xfrm>
            <a:off x="-78828"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Rectangle 1">
            <a:extLst>
              <a:ext uri="{FF2B5EF4-FFF2-40B4-BE49-F238E27FC236}">
                <a16:creationId xmlns:a16="http://schemas.microsoft.com/office/drawing/2014/main" id="{66426EE0-2F19-4C46-974A-A16A7E53DCBD}"/>
              </a:ext>
            </a:extLst>
          </p:cNvPr>
          <p:cNvSpPr>
            <a:spLocks noGrp="1" noChangeArrowheads="1"/>
          </p:cNvSpPr>
          <p:nvPr>
            <p:ph type="title"/>
          </p:nvPr>
        </p:nvSpPr>
        <p:spPr bwMode="auto">
          <a:xfrm>
            <a:off x="709448" y="1913950"/>
            <a:ext cx="4204137" cy="134275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algn="ctr" defTabSz="914400" rtl="0" eaLnBrk="0" fontAlgn="base" latinLnBrk="0" hangingPunct="0">
              <a:spcBef>
                <a:spcPct val="0"/>
              </a:spcBef>
              <a:spcAft>
                <a:spcPct val="0"/>
              </a:spcAft>
              <a:buClrTx/>
              <a:buSzTx/>
              <a:buFontTx/>
              <a:buNone/>
              <a:tabLst/>
            </a:pPr>
            <a:r>
              <a:rPr kumimoji="0" lang="pl-PL" altLang="pl-PL" sz="3300" b="0" i="0" u="none" strike="noStrike" cap="none" normalizeH="0" baseline="0" dirty="0" err="1">
                <a:ln>
                  <a:noFill/>
                </a:ln>
                <a:effectLst/>
                <a:latin typeface="Arial Unicode MS"/>
              </a:rPr>
              <a:t>causes</a:t>
            </a:r>
            <a:r>
              <a:rPr kumimoji="0" lang="pl-PL" altLang="pl-PL" sz="3300" b="0" i="0" u="none" strike="noStrike" cap="none" normalizeH="0" baseline="0" dirty="0">
                <a:ln>
                  <a:noFill/>
                </a:ln>
                <a:effectLst/>
                <a:latin typeface="Arial Unicode MS"/>
              </a:rPr>
              <a:t> of </a:t>
            </a:r>
            <a:r>
              <a:rPr kumimoji="0" lang="pl-PL" altLang="pl-PL" sz="3300" b="0" i="0" u="none" strike="noStrike" cap="none" normalizeH="0" baseline="0" dirty="0" err="1">
                <a:ln>
                  <a:noFill/>
                </a:ln>
                <a:effectLst/>
                <a:latin typeface="Arial Unicode MS"/>
              </a:rPr>
              <a:t>Parkinson's</a:t>
            </a:r>
            <a:r>
              <a:rPr kumimoji="0" lang="pl-PL" altLang="pl-PL" sz="3300" b="0" i="0" u="none" strike="noStrike" cap="none" normalizeH="0" baseline="0" dirty="0">
                <a:ln>
                  <a:noFill/>
                </a:ln>
                <a:effectLst/>
                <a:latin typeface="Arial Unicode MS"/>
              </a:rPr>
              <a:t> </a:t>
            </a:r>
            <a:r>
              <a:rPr kumimoji="0" lang="pl-PL" altLang="pl-PL" sz="3300" b="0" i="0" u="none" strike="noStrike" cap="none" normalizeH="0" baseline="0" dirty="0" err="1">
                <a:ln>
                  <a:noFill/>
                </a:ln>
                <a:effectLst/>
                <a:latin typeface="Arial Unicode MS"/>
              </a:rPr>
              <a:t>disease</a:t>
            </a:r>
            <a:endParaRPr kumimoji="0" lang="pl-PL" altLang="pl-PL" sz="3300" b="0" i="0" u="none" strike="noStrike" cap="none" normalizeH="0" baseline="0" dirty="0">
              <a:ln>
                <a:noFill/>
              </a:ln>
              <a:effectLst/>
              <a:latin typeface="Arial" panose="020B0604020202020204" pitchFamily="34" charset="0"/>
            </a:endParaRPr>
          </a:p>
        </p:txBody>
      </p:sp>
      <p:cxnSp>
        <p:nvCxnSpPr>
          <p:cNvPr id="16"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679E2C59-DB56-46EB-9537-13C8D22C69D5}"/>
              </a:ext>
            </a:extLst>
          </p:cNvPr>
          <p:cNvSpPr>
            <a:spLocks noGrp="1"/>
          </p:cNvSpPr>
          <p:nvPr>
            <p:ph idx="1"/>
          </p:nvPr>
        </p:nvSpPr>
        <p:spPr>
          <a:xfrm>
            <a:off x="190500" y="3057525"/>
            <a:ext cx="5191125" cy="3095625"/>
          </a:xfrm>
        </p:spPr>
        <p:txBody>
          <a:bodyPr anchor="ctr">
            <a:normAutofit/>
          </a:bodyPr>
          <a:lstStyle/>
          <a:p>
            <a:pPr marL="0" indent="0">
              <a:buNone/>
            </a:pPr>
            <a:r>
              <a:rPr lang="en-US" sz="1800" b="1" dirty="0"/>
              <a:t>Genetics</a:t>
            </a:r>
          </a:p>
          <a:p>
            <a:pPr marL="0" indent="0" algn="ctr">
              <a:buNone/>
            </a:pPr>
            <a:r>
              <a:rPr lang="en-US" sz="1800" dirty="0"/>
              <a:t>A number of genetic factors have been shown to increase a person's risk of developing Parkinson's disease, although exactly how these make some people more susceptible to the condition is unclear.</a:t>
            </a:r>
          </a:p>
          <a:p>
            <a:pPr marL="0" indent="0" algn="ctr">
              <a:buNone/>
            </a:pPr>
            <a:r>
              <a:rPr lang="en-US" sz="1800" dirty="0"/>
              <a:t>Parkinson's disease can run in families as a result of faulty genes being passed to a child by their parents. But it's rare for the disease to be inherited this way</a:t>
            </a:r>
          </a:p>
        </p:txBody>
      </p:sp>
      <p:sp>
        <p:nvSpPr>
          <p:cNvPr id="5" name="pole tekstowe 4">
            <a:extLst>
              <a:ext uri="{FF2B5EF4-FFF2-40B4-BE49-F238E27FC236}">
                <a16:creationId xmlns:a16="http://schemas.microsoft.com/office/drawing/2014/main" id="{5CA4D29F-BFB5-E593-6CD5-E7317F97E34C}"/>
              </a:ext>
            </a:extLst>
          </p:cNvPr>
          <p:cNvSpPr txBox="1"/>
          <p:nvPr/>
        </p:nvSpPr>
        <p:spPr>
          <a:xfrm>
            <a:off x="9001957" y="6313788"/>
            <a:ext cx="2838634" cy="369332"/>
          </a:xfrm>
          <a:prstGeom prst="rect">
            <a:avLst/>
          </a:prstGeom>
          <a:noFill/>
        </p:spPr>
        <p:txBody>
          <a:bodyPr wrap="square">
            <a:spAutoFit/>
          </a:bodyPr>
          <a:lstStyle/>
          <a:p>
            <a:pPr algn="ctr"/>
            <a:r>
              <a:rPr lang="pl-PL" sz="1800" dirty="0">
                <a:solidFill>
                  <a:schemeClr val="bg1"/>
                </a:solidFill>
              </a:rPr>
              <a:t>https://www.medonet.pl</a:t>
            </a:r>
          </a:p>
        </p:txBody>
      </p:sp>
    </p:spTree>
    <p:extLst>
      <p:ext uri="{BB962C8B-B14F-4D97-AF65-F5344CB8AC3E}">
        <p14:creationId xmlns:p14="http://schemas.microsoft.com/office/powerpoint/2010/main" val="155127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74848F39-2C43-7387-64C4-EB7C5A5B85A4}"/>
              </a:ext>
            </a:extLst>
          </p:cNvPr>
          <p:cNvPicPr>
            <a:picLocks noChangeAspect="1"/>
          </p:cNvPicPr>
          <p:nvPr/>
        </p:nvPicPr>
        <p:blipFill rotWithShape="1">
          <a:blip r:embed="rId2">
            <a:extLst>
              <a:ext uri="{28A0092B-C50C-407E-A947-70E740481C1C}">
                <a14:useLocalDpi xmlns:a14="http://schemas.microsoft.com/office/drawing/2010/main" val="0"/>
              </a:ext>
            </a:extLst>
          </a:blip>
          <a:srcRect r="16889" b="1"/>
          <a:stretch/>
        </p:blipFill>
        <p:spPr>
          <a:xfrm>
            <a:off x="-1" y="10"/>
            <a:ext cx="12192000" cy="6857990"/>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a:extLst>
              <a:ext uri="{FF2B5EF4-FFF2-40B4-BE49-F238E27FC236}">
                <a16:creationId xmlns:a16="http://schemas.microsoft.com/office/drawing/2014/main" id="{33806965-61E3-C52D-4796-5C8AE2DA9344}"/>
              </a:ext>
            </a:extLst>
          </p:cNvPr>
          <p:cNvSpPr>
            <a:spLocks noGrp="1"/>
          </p:cNvSpPr>
          <p:nvPr>
            <p:ph type="title"/>
          </p:nvPr>
        </p:nvSpPr>
        <p:spPr>
          <a:xfrm>
            <a:off x="709448" y="1913950"/>
            <a:ext cx="4204137" cy="1342754"/>
          </a:xfrm>
        </p:spPr>
        <p:txBody>
          <a:bodyPr>
            <a:normAutofit/>
          </a:bodyPr>
          <a:lstStyle/>
          <a:p>
            <a:pPr algn="ctr"/>
            <a:r>
              <a:rPr lang="en-US" sz="3600" b="1" dirty="0"/>
              <a:t>Environmental factors</a:t>
            </a:r>
            <a:br>
              <a:rPr lang="en-US" sz="3600" b="1" dirty="0"/>
            </a:br>
            <a:endParaRPr lang="pl-PL" sz="3600" dirty="0"/>
          </a:p>
        </p:txBody>
      </p:sp>
      <p:cxnSp>
        <p:nvCxnSpPr>
          <p:cNvPr id="18"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C6520163-65A0-D169-6201-FC7E3371922C}"/>
              </a:ext>
            </a:extLst>
          </p:cNvPr>
          <p:cNvSpPr>
            <a:spLocks noGrp="1"/>
          </p:cNvSpPr>
          <p:nvPr>
            <p:ph idx="1"/>
          </p:nvPr>
        </p:nvSpPr>
        <p:spPr>
          <a:xfrm>
            <a:off x="525516" y="3417573"/>
            <a:ext cx="4593021" cy="2619839"/>
          </a:xfrm>
        </p:spPr>
        <p:txBody>
          <a:bodyPr anchor="ctr">
            <a:normAutofit/>
          </a:bodyPr>
          <a:lstStyle/>
          <a:p>
            <a:pPr marL="0" indent="0">
              <a:buNone/>
            </a:pPr>
            <a:r>
              <a:rPr lang="en-US" sz="1800" dirty="0"/>
              <a:t>Some researchers also feel environmental factors may increase a person's risk of developing Parkinson's disease.</a:t>
            </a:r>
          </a:p>
          <a:p>
            <a:pPr marL="0" indent="0">
              <a:buNone/>
            </a:pPr>
            <a:r>
              <a:rPr lang="en-US" sz="1800" dirty="0"/>
              <a:t>It's been suggested that pesticides and herbicides used in farming and traffic or industrial pollution may contribute to the condition.</a:t>
            </a:r>
          </a:p>
          <a:p>
            <a:pPr marL="0" indent="0">
              <a:buNone/>
            </a:pPr>
            <a:r>
              <a:rPr lang="en-US" sz="1800" dirty="0"/>
              <a:t>But the evidence linking environmental factors to Parkinson's disease is inconclusive.</a:t>
            </a:r>
            <a:endParaRPr lang="pl-PL" sz="1800" dirty="0"/>
          </a:p>
          <a:p>
            <a:endParaRPr lang="pl-PL" sz="1800" dirty="0"/>
          </a:p>
        </p:txBody>
      </p:sp>
      <p:sp>
        <p:nvSpPr>
          <p:cNvPr id="6" name="pole tekstowe 5">
            <a:extLst>
              <a:ext uri="{FF2B5EF4-FFF2-40B4-BE49-F238E27FC236}">
                <a16:creationId xmlns:a16="http://schemas.microsoft.com/office/drawing/2014/main" id="{5DC3CF67-D754-92F8-C659-0CCDA66DB952}"/>
              </a:ext>
            </a:extLst>
          </p:cNvPr>
          <p:cNvSpPr txBox="1"/>
          <p:nvPr/>
        </p:nvSpPr>
        <p:spPr>
          <a:xfrm>
            <a:off x="8762630" y="6297362"/>
            <a:ext cx="6172200" cy="375552"/>
          </a:xfrm>
          <a:prstGeom prst="rect">
            <a:avLst/>
          </a:prstGeom>
          <a:noFill/>
        </p:spPr>
        <p:txBody>
          <a:bodyPr wrap="square">
            <a:spAutoFit/>
          </a:bodyPr>
          <a:lstStyle/>
          <a:p>
            <a:pPr>
              <a:lnSpc>
                <a:spcPct val="107000"/>
              </a:lnSpc>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http://www.leksykon.com.pl</a:t>
            </a:r>
            <a:endParaRPr lang="pl-P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741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B22B25C3-8904-44B9-8562-73A4568A3D8D}"/>
              </a:ext>
            </a:extLst>
          </p:cNvPr>
          <p:cNvSpPr>
            <a:spLocks noGrp="1" noChangeArrowheads="1"/>
          </p:cNvSpPr>
          <p:nvPr>
            <p:ph type="title"/>
          </p:nvPr>
        </p:nvSpPr>
        <p:spPr bwMode="auto">
          <a:xfrm>
            <a:off x="1285240" y="1050595"/>
            <a:ext cx="8074815" cy="16184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pl-PL" altLang="pl-PL" sz="5000" b="0" i="0" u="none" strike="noStrike" cap="none" normalizeH="0" baseline="0">
                <a:ln>
                  <a:noFill/>
                </a:ln>
                <a:effectLst/>
                <a:latin typeface="Arial Unicode MS"/>
              </a:rPr>
              <a:t>Parkinson's disease treatment</a:t>
            </a:r>
            <a:r>
              <a:rPr kumimoji="0" lang="pl-PL" altLang="pl-PL" sz="5000" b="0" i="0" u="none" strike="noStrike" cap="none" normalizeH="0" baseline="0">
                <a:ln>
                  <a:noFill/>
                </a:ln>
                <a:effectLst/>
              </a:rPr>
              <a:t> </a:t>
            </a:r>
            <a:endParaRPr kumimoji="0" lang="pl-PL" altLang="pl-PL" sz="5000" b="0" i="0" u="none" strike="noStrike" cap="none" normalizeH="0" baseline="0">
              <a:ln>
                <a:noFill/>
              </a:ln>
              <a:effectLst/>
              <a:latin typeface="Arial" panose="020B0604020202020204" pitchFamily="34" charset="0"/>
            </a:endParaRPr>
          </a:p>
        </p:txBody>
      </p:sp>
      <p:sp>
        <p:nvSpPr>
          <p:cNvPr id="3" name="Symbol zastępczy zawartości 2">
            <a:extLst>
              <a:ext uri="{FF2B5EF4-FFF2-40B4-BE49-F238E27FC236}">
                <a16:creationId xmlns:a16="http://schemas.microsoft.com/office/drawing/2014/main" id="{42E0A661-F029-4F57-A442-358A001E7F33}"/>
              </a:ext>
            </a:extLst>
          </p:cNvPr>
          <p:cNvSpPr>
            <a:spLocks noGrp="1"/>
          </p:cNvSpPr>
          <p:nvPr>
            <p:ph idx="1"/>
          </p:nvPr>
        </p:nvSpPr>
        <p:spPr>
          <a:xfrm>
            <a:off x="1285240" y="2969469"/>
            <a:ext cx="8074815" cy="2800395"/>
          </a:xfrm>
        </p:spPr>
        <p:txBody>
          <a:bodyPr anchor="t">
            <a:normAutofit/>
          </a:bodyPr>
          <a:lstStyle/>
          <a:p>
            <a:pPr marL="0" indent="0">
              <a:buNone/>
            </a:pPr>
            <a:r>
              <a:rPr lang="en-US" sz="1700" dirty="0"/>
              <a:t>There are several therapies that can make living with Parkinson's disease easier and help you deal with your symptoms on a day-to-day basis.</a:t>
            </a:r>
            <a:r>
              <a:rPr lang="pl-PL" sz="1700" dirty="0"/>
              <a:t> </a:t>
            </a:r>
            <a:r>
              <a:rPr lang="pl-PL" sz="1700" dirty="0" err="1"/>
              <a:t>Therapy</a:t>
            </a:r>
            <a:r>
              <a:rPr lang="pl-PL" sz="1700" dirty="0"/>
              <a:t> </a:t>
            </a:r>
            <a:r>
              <a:rPr lang="pl-PL" sz="1700" dirty="0" err="1"/>
              <a:t>mainly</a:t>
            </a:r>
            <a:r>
              <a:rPr lang="pl-PL" sz="1700" dirty="0"/>
              <a:t> </a:t>
            </a:r>
            <a:r>
              <a:rPr lang="pl-PL" sz="1700" dirty="0" err="1"/>
              <a:t>focused</a:t>
            </a:r>
            <a:r>
              <a:rPr lang="pl-PL" sz="1700" dirty="0"/>
              <a:t> on: </a:t>
            </a:r>
          </a:p>
          <a:p>
            <a:pPr marL="0" indent="0">
              <a:buNone/>
            </a:pPr>
            <a:r>
              <a:rPr lang="pl-PL" sz="1700" dirty="0"/>
              <a:t>-</a:t>
            </a:r>
            <a:r>
              <a:rPr lang="pl-PL" sz="1700" b="1" dirty="0" err="1"/>
              <a:t>Physiotherapy</a:t>
            </a:r>
            <a:endParaRPr lang="pl-PL" sz="1700" b="1" dirty="0"/>
          </a:p>
          <a:p>
            <a:pPr marL="0" indent="0">
              <a:buNone/>
            </a:pPr>
            <a:r>
              <a:rPr lang="pl-PL" sz="1700" dirty="0"/>
              <a:t>-</a:t>
            </a:r>
            <a:r>
              <a:rPr lang="pl-PL" sz="1700" b="1" dirty="0" err="1"/>
              <a:t>Occupational</a:t>
            </a:r>
            <a:r>
              <a:rPr lang="pl-PL" sz="1700" b="1" dirty="0"/>
              <a:t> </a:t>
            </a:r>
            <a:r>
              <a:rPr lang="pl-PL" sz="1700" b="1" dirty="0" err="1"/>
              <a:t>therapy</a:t>
            </a:r>
            <a:endParaRPr lang="pl-PL" sz="1700" b="1" dirty="0"/>
          </a:p>
          <a:p>
            <a:pPr marL="0" indent="0">
              <a:buNone/>
            </a:pPr>
            <a:r>
              <a:rPr lang="pl-PL" sz="1700" dirty="0"/>
              <a:t>-</a:t>
            </a:r>
            <a:r>
              <a:rPr lang="pl-PL" sz="1700" b="1" dirty="0"/>
              <a:t>Speech and </a:t>
            </a:r>
            <a:r>
              <a:rPr lang="pl-PL" sz="1700" b="1" dirty="0" err="1"/>
              <a:t>language</a:t>
            </a:r>
            <a:r>
              <a:rPr lang="pl-PL" sz="1700" b="1" dirty="0"/>
              <a:t> </a:t>
            </a:r>
            <a:r>
              <a:rPr lang="pl-PL" sz="1700" b="1" dirty="0" err="1"/>
              <a:t>therapy</a:t>
            </a:r>
            <a:endParaRPr lang="pl-PL" sz="1700" b="1" dirty="0"/>
          </a:p>
          <a:p>
            <a:pPr marL="0" indent="0">
              <a:buNone/>
            </a:pPr>
            <a:r>
              <a:rPr lang="pl-PL" sz="1700" dirty="0"/>
              <a:t>-</a:t>
            </a:r>
            <a:r>
              <a:rPr lang="pl-PL" sz="1700" b="1" dirty="0"/>
              <a:t>Diet </a:t>
            </a:r>
            <a:r>
              <a:rPr lang="pl-PL" sz="1700" b="1" dirty="0" err="1"/>
              <a:t>advice</a:t>
            </a:r>
            <a:endParaRPr lang="pl-PL" sz="1700" b="1" dirty="0"/>
          </a:p>
          <a:p>
            <a:pPr marL="0" indent="0">
              <a:buNone/>
            </a:pPr>
            <a:r>
              <a:rPr lang="pl-PL" sz="1700" dirty="0"/>
              <a:t>-</a:t>
            </a:r>
            <a:r>
              <a:rPr lang="pl-PL" sz="1700" b="1" dirty="0" err="1"/>
              <a:t>Medication</a:t>
            </a:r>
            <a:endParaRPr lang="pl-PL" sz="1700" b="1" dirty="0"/>
          </a:p>
          <a:p>
            <a:pPr marL="0" indent="0">
              <a:buNone/>
            </a:pPr>
            <a:endParaRPr lang="pl-PL" sz="1700" dirty="0"/>
          </a:p>
        </p:txBody>
      </p:sp>
    </p:spTree>
    <p:extLst>
      <p:ext uri="{BB962C8B-B14F-4D97-AF65-F5344CB8AC3E}">
        <p14:creationId xmlns:p14="http://schemas.microsoft.com/office/powerpoint/2010/main" val="416236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ymbol zastępczy zawartości 5">
            <a:extLst>
              <a:ext uri="{FF2B5EF4-FFF2-40B4-BE49-F238E27FC236}">
                <a16:creationId xmlns:a16="http://schemas.microsoft.com/office/drawing/2014/main" id="{FD74F20D-607E-4EEC-8367-BE74715C11C5}"/>
              </a:ext>
            </a:extLst>
          </p:cNvPr>
          <p:cNvPicPr>
            <a:picLocks noChangeAspect="1"/>
          </p:cNvPicPr>
          <p:nvPr/>
        </p:nvPicPr>
        <p:blipFill rotWithShape="1">
          <a:blip r:embed="rId2">
            <a:extLst>
              <a:ext uri="{28A0092B-C50C-407E-A947-70E740481C1C}">
                <a14:useLocalDpi xmlns:a14="http://schemas.microsoft.com/office/drawing/2010/main" val="0"/>
              </a:ext>
            </a:extLst>
          </a:blip>
          <a:srcRect l="3017" r="20621" b="-1"/>
          <a:stretch/>
        </p:blipFill>
        <p:spPr>
          <a:xfrm>
            <a:off x="4821287" y="348856"/>
            <a:ext cx="7047273" cy="6160289"/>
          </a:xfrm>
          <a:custGeom>
            <a:avLst/>
            <a:gdLst/>
            <a:ahLst/>
            <a:cxnLst/>
            <a:rect l="l" t="t" r="r" b="b"/>
            <a:pathLst>
              <a:path w="7047273" h="6160289">
                <a:moveTo>
                  <a:pt x="0" y="0"/>
                </a:moveTo>
                <a:lnTo>
                  <a:pt x="7047273" y="0"/>
                </a:lnTo>
                <a:lnTo>
                  <a:pt x="7047273" y="2807326"/>
                </a:lnTo>
                <a:lnTo>
                  <a:pt x="3603828" y="6155120"/>
                </a:lnTo>
                <a:lnTo>
                  <a:pt x="7047273" y="6155120"/>
                </a:lnTo>
                <a:lnTo>
                  <a:pt x="7047273" y="6160289"/>
                </a:lnTo>
                <a:lnTo>
                  <a:pt x="0" y="6160289"/>
                </a:lnTo>
                <a:close/>
              </a:path>
            </a:pathLst>
          </a:custGeom>
        </p:spPr>
      </p:pic>
      <p:sp>
        <p:nvSpPr>
          <p:cNvPr id="19" name="Right Triangle 1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1FEF8C65-B5EE-4D5E-9C04-0623255F9DA5}"/>
              </a:ext>
            </a:extLst>
          </p:cNvPr>
          <p:cNvSpPr>
            <a:spLocks noGrp="1" noChangeArrowheads="1"/>
          </p:cNvSpPr>
          <p:nvPr>
            <p:ph type="title"/>
          </p:nvPr>
        </p:nvSpPr>
        <p:spPr bwMode="auto">
          <a:xfrm>
            <a:off x="1123360" y="1119315"/>
            <a:ext cx="3213296" cy="20861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pl-PL" altLang="pl-PL" sz="3700" b="0" i="0" u="none" strike="noStrike" cap="none" normalizeH="0" baseline="0" dirty="0" err="1">
                <a:ln>
                  <a:noFill/>
                </a:ln>
                <a:effectLst/>
                <a:latin typeface="Arial Unicode MS"/>
              </a:rPr>
              <a:t>physiotherapy</a:t>
            </a:r>
            <a:r>
              <a:rPr kumimoji="0" lang="pl-PL" altLang="pl-PL" sz="3700" b="0" i="0" u="none" strike="noStrike" cap="none" normalizeH="0" baseline="0" dirty="0">
                <a:ln>
                  <a:noFill/>
                </a:ln>
                <a:effectLst/>
                <a:latin typeface="Arial Unicode MS"/>
              </a:rPr>
              <a:t> in </a:t>
            </a:r>
            <a:r>
              <a:rPr kumimoji="0" lang="pl-PL" altLang="pl-PL" sz="3700" b="0" i="0" u="none" strike="noStrike" cap="none" normalizeH="0" baseline="0" dirty="0" err="1">
                <a:ln>
                  <a:noFill/>
                </a:ln>
                <a:effectLst/>
                <a:latin typeface="Arial Unicode MS"/>
              </a:rPr>
              <a:t>parkinson's</a:t>
            </a:r>
            <a:r>
              <a:rPr kumimoji="0" lang="pl-PL" altLang="pl-PL" sz="3700" b="0" i="0" u="none" strike="noStrike" cap="none" normalizeH="0" baseline="0" dirty="0">
                <a:ln>
                  <a:noFill/>
                </a:ln>
                <a:effectLst/>
                <a:latin typeface="Arial Unicode MS"/>
              </a:rPr>
              <a:t> </a:t>
            </a:r>
            <a:r>
              <a:rPr kumimoji="0" lang="pl-PL" altLang="pl-PL" sz="3700" b="0" i="0" u="none" strike="noStrike" cap="none" normalizeH="0" baseline="0" dirty="0" err="1">
                <a:ln>
                  <a:noFill/>
                </a:ln>
                <a:effectLst/>
                <a:latin typeface="Arial Unicode MS"/>
              </a:rPr>
              <a:t>disease</a:t>
            </a:r>
            <a:endParaRPr kumimoji="0" lang="pl-PL" altLang="pl-PL" sz="3700" b="0" i="0" u="none" strike="noStrike" cap="none" normalizeH="0" baseline="0" dirty="0">
              <a:ln>
                <a:noFill/>
              </a:ln>
              <a:effectLst/>
              <a:latin typeface="Arial" panose="020B0604020202020204" pitchFamily="34" charset="0"/>
            </a:endParaRPr>
          </a:p>
        </p:txBody>
      </p:sp>
      <p:sp>
        <p:nvSpPr>
          <p:cNvPr id="10" name="Content Placeholder 9">
            <a:extLst>
              <a:ext uri="{FF2B5EF4-FFF2-40B4-BE49-F238E27FC236}">
                <a16:creationId xmlns:a16="http://schemas.microsoft.com/office/drawing/2014/main" id="{61ED7DD1-85C6-72E9-B32B-56BEFC6544F8}"/>
              </a:ext>
            </a:extLst>
          </p:cNvPr>
          <p:cNvSpPr>
            <a:spLocks noGrp="1"/>
          </p:cNvSpPr>
          <p:nvPr>
            <p:ph idx="1"/>
          </p:nvPr>
        </p:nvSpPr>
        <p:spPr>
          <a:xfrm>
            <a:off x="1123359" y="3205480"/>
            <a:ext cx="3213296" cy="2692400"/>
          </a:xfrm>
        </p:spPr>
        <p:txBody>
          <a:bodyPr anchor="t">
            <a:normAutofit/>
          </a:bodyPr>
          <a:lstStyle/>
          <a:p>
            <a:endParaRPr lang="en-US" sz="2000"/>
          </a:p>
        </p:txBody>
      </p:sp>
    </p:spTree>
    <p:extLst>
      <p:ext uri="{BB962C8B-B14F-4D97-AF65-F5344CB8AC3E}">
        <p14:creationId xmlns:p14="http://schemas.microsoft.com/office/powerpoint/2010/main" val="208474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3053378F-469D-48E4-8DCC-6A156F03EDC5}"/>
              </a:ext>
            </a:extLst>
          </p:cNvPr>
          <p:cNvSpPr>
            <a:spLocks noGrp="1"/>
          </p:cNvSpPr>
          <p:nvPr>
            <p:ph idx="1"/>
          </p:nvPr>
        </p:nvSpPr>
        <p:spPr>
          <a:xfrm>
            <a:off x="1285240" y="838201"/>
            <a:ext cx="8074815" cy="4931664"/>
          </a:xfrm>
        </p:spPr>
        <p:txBody>
          <a:bodyPr anchor="t">
            <a:normAutofit/>
          </a:bodyPr>
          <a:lstStyle/>
          <a:p>
            <a:pPr marL="0" indent="0">
              <a:buNone/>
            </a:pPr>
            <a:r>
              <a:rPr lang="en-US" sz="2000" dirty="0"/>
              <a:t>Physiotherapy aims to keep you moving safely and independently, with your body in as good a working condition as possible. </a:t>
            </a:r>
            <a:endParaRPr lang="pl-PL" sz="2000" dirty="0"/>
          </a:p>
          <a:p>
            <a:pPr marL="0" indent="0">
              <a:buNone/>
            </a:pPr>
            <a:r>
              <a:rPr lang="en-US" sz="2000" dirty="0"/>
              <a:t>The key aims of physiotherapy in Parkinson's are:</a:t>
            </a:r>
            <a:endParaRPr lang="pl-PL" sz="2000" dirty="0"/>
          </a:p>
          <a:p>
            <a:pPr marL="0" indent="0">
              <a:buNone/>
            </a:pPr>
            <a:endParaRPr lang="pl-PL" sz="1100" dirty="0"/>
          </a:p>
          <a:p>
            <a:pPr marL="0" indent="0">
              <a:buNone/>
            </a:pPr>
            <a:r>
              <a:rPr lang="pl-PL" sz="1800" b="1" dirty="0"/>
              <a:t>-</a:t>
            </a:r>
            <a:r>
              <a:rPr lang="pl-PL" sz="1800" b="1" dirty="0" err="1"/>
              <a:t>functional</a:t>
            </a:r>
            <a:r>
              <a:rPr lang="pl-PL" sz="1800" b="1" dirty="0"/>
              <a:t> </a:t>
            </a:r>
            <a:r>
              <a:rPr lang="pl-PL" sz="1800" b="1" dirty="0" err="1"/>
              <a:t>inprovement</a:t>
            </a:r>
            <a:endParaRPr lang="pl-PL" sz="1800" b="1" dirty="0"/>
          </a:p>
          <a:p>
            <a:pPr marL="0" indent="0">
              <a:buNone/>
            </a:pPr>
            <a:r>
              <a:rPr lang="pl-PL" sz="1800" b="1" dirty="0"/>
              <a:t>-</a:t>
            </a:r>
            <a:r>
              <a:rPr lang="pl-PL" sz="1800" b="1" dirty="0" err="1"/>
              <a:t>posture</a:t>
            </a:r>
            <a:r>
              <a:rPr lang="pl-PL" sz="1800" b="1" dirty="0"/>
              <a:t> </a:t>
            </a:r>
            <a:r>
              <a:rPr lang="pl-PL" sz="1800" b="1" dirty="0" err="1"/>
              <a:t>correction</a:t>
            </a:r>
            <a:r>
              <a:rPr lang="pl-PL" sz="1800" b="1" dirty="0"/>
              <a:t> </a:t>
            </a:r>
          </a:p>
          <a:p>
            <a:pPr marL="0" indent="0">
              <a:buNone/>
            </a:pPr>
            <a:r>
              <a:rPr lang="pl-PL" sz="1800" b="1" dirty="0"/>
              <a:t>-</a:t>
            </a:r>
            <a:r>
              <a:rPr lang="pl-PL" sz="1800" b="1" dirty="0" err="1"/>
              <a:t>inproved</a:t>
            </a:r>
            <a:r>
              <a:rPr lang="pl-PL" sz="1800" b="1" dirty="0"/>
              <a:t> </a:t>
            </a:r>
            <a:r>
              <a:rPr lang="pl-PL" sz="1800" b="1" dirty="0" err="1"/>
              <a:t>balance</a:t>
            </a:r>
            <a:r>
              <a:rPr lang="pl-PL" sz="1800" b="1" dirty="0"/>
              <a:t> </a:t>
            </a:r>
          </a:p>
          <a:p>
            <a:pPr marL="0" indent="0">
              <a:buNone/>
            </a:pPr>
            <a:r>
              <a:rPr lang="pl-PL" sz="1800" b="1" dirty="0"/>
              <a:t>-</a:t>
            </a:r>
            <a:r>
              <a:rPr lang="pl-PL" sz="1800" b="1" dirty="0" err="1"/>
              <a:t>improvement</a:t>
            </a:r>
            <a:r>
              <a:rPr lang="pl-PL" sz="1800" b="1" dirty="0"/>
              <a:t> of the </a:t>
            </a:r>
            <a:r>
              <a:rPr lang="pl-PL" sz="1800" b="1" dirty="0" err="1"/>
              <a:t>gait</a:t>
            </a:r>
            <a:r>
              <a:rPr lang="pl-PL" sz="1800" b="1" dirty="0"/>
              <a:t> </a:t>
            </a:r>
            <a:r>
              <a:rPr lang="pl-PL" sz="1800" b="1" dirty="0" err="1"/>
              <a:t>pattern</a:t>
            </a:r>
            <a:r>
              <a:rPr lang="pl-PL" sz="1800" b="1" dirty="0"/>
              <a:t> </a:t>
            </a:r>
          </a:p>
          <a:p>
            <a:pPr marL="0" indent="0">
              <a:buNone/>
            </a:pPr>
            <a:r>
              <a:rPr lang="pl-PL" sz="1800" b="1" dirty="0"/>
              <a:t>-</a:t>
            </a:r>
            <a:r>
              <a:rPr lang="pl-PL" sz="1800" b="1" dirty="0" err="1"/>
              <a:t>improving</a:t>
            </a:r>
            <a:r>
              <a:rPr lang="pl-PL" sz="1800" b="1" dirty="0"/>
              <a:t> manual </a:t>
            </a:r>
            <a:r>
              <a:rPr lang="pl-PL" sz="1800" b="1" dirty="0" err="1"/>
              <a:t>skills</a:t>
            </a:r>
            <a:endParaRPr lang="pl-PL" sz="1800" b="1" dirty="0"/>
          </a:p>
          <a:p>
            <a:pPr marL="0" indent="0">
              <a:buNone/>
            </a:pPr>
            <a:r>
              <a:rPr lang="pl-PL" sz="1800" b="1" dirty="0"/>
              <a:t>-</a:t>
            </a:r>
            <a:r>
              <a:rPr lang="pl-PL" sz="1800" b="1" dirty="0" err="1"/>
              <a:t>teach</a:t>
            </a:r>
            <a:r>
              <a:rPr lang="pl-PL" sz="1800" b="1" dirty="0"/>
              <a:t> </a:t>
            </a:r>
            <a:r>
              <a:rPr lang="pl-PL" sz="1800" b="1" dirty="0" err="1"/>
              <a:t>relaxation</a:t>
            </a:r>
            <a:r>
              <a:rPr lang="pl-PL" sz="1800" b="1" dirty="0"/>
              <a:t> </a:t>
            </a:r>
            <a:r>
              <a:rPr lang="pl-PL" sz="1800" b="1" dirty="0" err="1"/>
              <a:t>techniques</a:t>
            </a:r>
            <a:endParaRPr lang="pl-PL" sz="1800" b="1" dirty="0"/>
          </a:p>
        </p:txBody>
      </p:sp>
    </p:spTree>
    <p:extLst>
      <p:ext uri="{BB962C8B-B14F-4D97-AF65-F5344CB8AC3E}">
        <p14:creationId xmlns:p14="http://schemas.microsoft.com/office/powerpoint/2010/main" val="2383126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3D70DE9-3234-4BB0-BBAF-6CDB979E8359}"/>
              </a:ext>
            </a:extLst>
          </p:cNvPr>
          <p:cNvSpPr>
            <a:spLocks noGrp="1"/>
          </p:cNvSpPr>
          <p:nvPr>
            <p:ph type="title"/>
          </p:nvPr>
        </p:nvSpPr>
        <p:spPr>
          <a:xfrm>
            <a:off x="1006900" y="1188637"/>
            <a:ext cx="3141430" cy="4480726"/>
          </a:xfrm>
        </p:spPr>
        <p:txBody>
          <a:bodyPr>
            <a:normAutofit/>
          </a:bodyPr>
          <a:lstStyle/>
          <a:p>
            <a:pPr algn="r"/>
            <a:r>
              <a:rPr lang="pl-PL" sz="4600"/>
              <a:t>Vocabulary: </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324FC1EF-4E09-480A-AE8B-346A1BCA0F91}"/>
              </a:ext>
            </a:extLst>
          </p:cNvPr>
          <p:cNvSpPr>
            <a:spLocks noGrp="1"/>
          </p:cNvSpPr>
          <p:nvPr>
            <p:ph idx="1"/>
          </p:nvPr>
        </p:nvSpPr>
        <p:spPr>
          <a:xfrm>
            <a:off x="5138928" y="1338729"/>
            <a:ext cx="4795584" cy="4180542"/>
          </a:xfrm>
        </p:spPr>
        <p:txBody>
          <a:bodyPr anchor="ctr">
            <a:normAutofit/>
          </a:bodyPr>
          <a:lstStyle/>
          <a:p>
            <a:pPr marL="0" indent="0">
              <a:buNone/>
            </a:pPr>
            <a:r>
              <a:rPr lang="en-US" sz="2200" dirty="0"/>
              <a:t>substantia nigra</a:t>
            </a:r>
            <a:r>
              <a:rPr lang="pl-PL" sz="2200" dirty="0"/>
              <a:t>-Istota czarna</a:t>
            </a:r>
          </a:p>
          <a:p>
            <a:pPr marL="0" indent="0">
              <a:buNone/>
            </a:pPr>
            <a:r>
              <a:rPr lang="en-US" sz="2200" dirty="0"/>
              <a:t>Tremor</a:t>
            </a:r>
            <a:r>
              <a:rPr lang="pl-PL" sz="2200" dirty="0"/>
              <a:t>- drżenie </a:t>
            </a:r>
          </a:p>
          <a:p>
            <a:pPr marL="0" indent="0">
              <a:buNone/>
            </a:pPr>
            <a:r>
              <a:rPr lang="pl-PL" sz="2200" dirty="0"/>
              <a:t>Jaw- szczęka</a:t>
            </a:r>
          </a:p>
          <a:p>
            <a:pPr marL="0" indent="0">
              <a:buNone/>
            </a:pPr>
            <a:r>
              <a:rPr lang="en-US" sz="2200" dirty="0"/>
              <a:t>Impaired</a:t>
            </a:r>
            <a:r>
              <a:rPr lang="pl-PL" sz="2200" dirty="0"/>
              <a:t>- upośledzenie</a:t>
            </a:r>
          </a:p>
          <a:p>
            <a:pPr marL="0" indent="0">
              <a:buNone/>
            </a:pPr>
            <a:r>
              <a:rPr lang="pl-PL" sz="2200" dirty="0" err="1"/>
              <a:t>occur</a:t>
            </a:r>
            <a:r>
              <a:rPr lang="pl-PL" sz="2200" dirty="0"/>
              <a:t> </a:t>
            </a:r>
            <a:r>
              <a:rPr lang="pl-PL" sz="2200" dirty="0" err="1"/>
              <a:t>gradually</a:t>
            </a:r>
            <a:r>
              <a:rPr lang="pl-PL" sz="2200" dirty="0"/>
              <a:t>- następować stopniowo</a:t>
            </a:r>
          </a:p>
          <a:p>
            <a:pPr marL="0" indent="0">
              <a:buNone/>
            </a:pPr>
            <a:r>
              <a:rPr lang="pl-PL" sz="2200" dirty="0" err="1"/>
              <a:t>Hunched</a:t>
            </a:r>
            <a:r>
              <a:rPr lang="pl-PL" sz="2200" dirty="0"/>
              <a:t>- pochylony   </a:t>
            </a:r>
          </a:p>
          <a:p>
            <a:pPr marL="0" indent="0">
              <a:buNone/>
            </a:pPr>
            <a:r>
              <a:rPr lang="pl-PL" sz="2200" dirty="0" err="1"/>
              <a:t>Intherited</a:t>
            </a:r>
            <a:r>
              <a:rPr lang="pl-PL" sz="2200" dirty="0"/>
              <a:t>- dziedziczny </a:t>
            </a:r>
          </a:p>
          <a:p>
            <a:pPr marL="0" indent="0">
              <a:buNone/>
            </a:pPr>
            <a:r>
              <a:rPr lang="pl-PL" sz="2200" b="1" dirty="0" err="1"/>
              <a:t>Occupational</a:t>
            </a:r>
            <a:r>
              <a:rPr lang="pl-PL" sz="2200" b="1" dirty="0"/>
              <a:t> </a:t>
            </a:r>
            <a:r>
              <a:rPr lang="pl-PL" sz="2200" b="1" dirty="0" err="1"/>
              <a:t>therapy</a:t>
            </a:r>
            <a:r>
              <a:rPr lang="pl-PL" sz="2200" b="1" dirty="0"/>
              <a:t>- terapia zajęciowa </a:t>
            </a:r>
          </a:p>
          <a:p>
            <a:pPr marL="0" indent="0">
              <a:buNone/>
            </a:pPr>
            <a:endParaRPr lang="pl-PL" sz="2200" dirty="0"/>
          </a:p>
        </p:txBody>
      </p:sp>
    </p:spTree>
    <p:extLst>
      <p:ext uri="{BB962C8B-B14F-4D97-AF65-F5344CB8AC3E}">
        <p14:creationId xmlns:p14="http://schemas.microsoft.com/office/powerpoint/2010/main" val="3498298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E29FDD0-D393-43C6-9FD1-507EEF058DF1}"/>
              </a:ext>
            </a:extLst>
          </p:cNvPr>
          <p:cNvSpPr>
            <a:spLocks noGrp="1"/>
          </p:cNvSpPr>
          <p:nvPr>
            <p:ph type="title"/>
          </p:nvPr>
        </p:nvSpPr>
        <p:spPr>
          <a:xfrm>
            <a:off x="1075767" y="1188637"/>
            <a:ext cx="2988234" cy="4480726"/>
          </a:xfrm>
        </p:spPr>
        <p:txBody>
          <a:bodyPr>
            <a:normAutofit/>
          </a:bodyPr>
          <a:lstStyle/>
          <a:p>
            <a:pPr algn="r"/>
            <a:r>
              <a:rPr lang="pl-PL" sz="4100"/>
              <a:t>Bibliography: </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9D32940-9A32-4F5F-AB7D-0A6CDB455D69}"/>
              </a:ext>
            </a:extLst>
          </p:cNvPr>
          <p:cNvSpPr>
            <a:spLocks noGrp="1"/>
          </p:cNvSpPr>
          <p:nvPr>
            <p:ph idx="1"/>
          </p:nvPr>
        </p:nvSpPr>
        <p:spPr>
          <a:xfrm>
            <a:off x="5255260" y="1648870"/>
            <a:ext cx="4702848" cy="3560260"/>
          </a:xfrm>
        </p:spPr>
        <p:txBody>
          <a:bodyPr anchor="ctr">
            <a:normAutofit/>
          </a:bodyPr>
          <a:lstStyle/>
          <a:p>
            <a:pPr marL="0" indent="0">
              <a:buNone/>
            </a:pPr>
            <a:r>
              <a:rPr lang="pl-PL" sz="1700" u="sng"/>
              <a:t>1.</a:t>
            </a:r>
            <a:r>
              <a:rPr lang="en-US" sz="1700" u="sng">
                <a:hlinkClick r:id="rId2">
                  <a:extLst>
                    <a:ext uri="{A12FA001-AC4F-418D-AE19-62706E023703}">
                      <ahyp:hlinkClr xmlns:ahyp="http://schemas.microsoft.com/office/drawing/2018/hyperlinkcolor" val="tx"/>
                    </a:ext>
                  </a:extLst>
                </a:hlinkClick>
              </a:rPr>
              <a:t> Parkinson's disease: a review. </a:t>
            </a:r>
            <a:r>
              <a:rPr lang="en-US" sz="1700" u="sng"/>
              <a:t>Beitz JM</a:t>
            </a:r>
          </a:p>
          <a:p>
            <a:pPr marL="0" indent="0">
              <a:buNone/>
            </a:pPr>
            <a:r>
              <a:rPr lang="pl-PL" sz="1700" u="sng"/>
              <a:t>2.</a:t>
            </a:r>
            <a:r>
              <a:rPr lang="en-US" sz="1700" u="sng">
                <a:hlinkClick r:id="rId3">
                  <a:extLst>
                    <a:ext uri="{A12FA001-AC4F-418D-AE19-62706E023703}">
                      <ahyp:hlinkClr xmlns:ahyp="http://schemas.microsoft.com/office/drawing/2018/hyperlinkcolor" val="tx"/>
                    </a:ext>
                  </a:extLst>
                </a:hlinkClick>
              </a:rPr>
              <a:t>The clinical symptoms of Parkinson's disease. </a:t>
            </a:r>
            <a:r>
              <a:rPr lang="en-US" sz="1700" u="sng"/>
              <a:t>Sveinbjornsdottir S.</a:t>
            </a:r>
            <a:endParaRPr lang="pl-PL" sz="1700" u="sng"/>
          </a:p>
          <a:p>
            <a:pPr marL="0" indent="0">
              <a:buNone/>
            </a:pPr>
            <a:r>
              <a:rPr lang="pl-PL" sz="1700" u="sng"/>
              <a:t>3.</a:t>
            </a:r>
            <a:r>
              <a:rPr lang="en-US" sz="1700" u="sng">
                <a:hlinkClick r:id="rId4">
                  <a:extLst>
                    <a:ext uri="{A12FA001-AC4F-418D-AE19-62706E023703}">
                      <ahyp:hlinkClr xmlns:ahyp="http://schemas.microsoft.com/office/drawing/2018/hyperlinkcolor" val="tx"/>
                    </a:ext>
                  </a:extLst>
                </a:hlinkClick>
              </a:rPr>
              <a:t> Parkinson's Disease: Clinical Review and Update. </a:t>
            </a:r>
            <a:r>
              <a:rPr lang="en-US" sz="1700" u="sng"/>
              <a:t>Cabreira V, Massano J.</a:t>
            </a:r>
          </a:p>
          <a:p>
            <a:pPr marL="0" indent="0">
              <a:buNone/>
            </a:pPr>
            <a:r>
              <a:rPr lang="pl-PL" sz="1700" u="sng"/>
              <a:t>4. </a:t>
            </a:r>
            <a:r>
              <a:rPr lang="en-US" sz="1700" u="sng">
                <a:hlinkClick r:id="rId5">
                  <a:extLst>
                    <a:ext uri="{A12FA001-AC4F-418D-AE19-62706E023703}">
                      <ahyp:hlinkClr xmlns:ahyp="http://schemas.microsoft.com/office/drawing/2018/hyperlinkcolor" val="tx"/>
                    </a:ext>
                  </a:extLst>
                </a:hlinkClick>
              </a:rPr>
              <a:t>Motor assessment in Parkinson`s disease. </a:t>
            </a:r>
            <a:r>
              <a:rPr lang="en-US" sz="1700" u="sng"/>
              <a:t>Opara J, Małecki A, Małecka E, Socha T</a:t>
            </a:r>
            <a:endParaRPr lang="pl-PL" sz="1700" u="sng"/>
          </a:p>
          <a:p>
            <a:pPr marL="0" indent="0">
              <a:buNone/>
            </a:pPr>
            <a:r>
              <a:rPr lang="pl-PL" sz="1700" u="sng"/>
              <a:t>5. </a:t>
            </a:r>
            <a:r>
              <a:rPr lang="en-US" sz="1700" u="sng">
                <a:hlinkClick r:id="rId6">
                  <a:extLst>
                    <a:ext uri="{A12FA001-AC4F-418D-AE19-62706E023703}">
                      <ahyp:hlinkClr xmlns:ahyp="http://schemas.microsoft.com/office/drawing/2018/hyperlinkcolor" val="tx"/>
                    </a:ext>
                  </a:extLst>
                </a:hlinkClick>
              </a:rPr>
              <a:t>Instrumental or Physical-Exercise Rehabilitation of Balance Improves Both Balance and Gait in Parkinson's Disease.</a:t>
            </a:r>
            <a:r>
              <a:rPr lang="it-IT" sz="1700" u="sng"/>
              <a:t> Giardini M, Nardone A, Godi M, Guglielmetti S, Arcolin I, Pisano F, Schieppati M</a:t>
            </a:r>
            <a:r>
              <a:rPr lang="en-US" sz="1700" u="sng">
                <a:hlinkClick r:id="rId6">
                  <a:extLst>
                    <a:ext uri="{A12FA001-AC4F-418D-AE19-62706E023703}">
                      <ahyp:hlinkClr xmlns:ahyp="http://schemas.microsoft.com/office/drawing/2018/hyperlinkcolor" val="tx"/>
                    </a:ext>
                  </a:extLst>
                </a:hlinkClick>
              </a:rPr>
              <a:t> </a:t>
            </a:r>
            <a:endParaRPr lang="en-US" sz="1700" u="sng"/>
          </a:p>
          <a:p>
            <a:pPr marL="0" indent="0">
              <a:buNone/>
            </a:pPr>
            <a:endParaRPr lang="en-US" sz="1700"/>
          </a:p>
          <a:p>
            <a:pPr marL="0" indent="0">
              <a:buNone/>
            </a:pPr>
            <a:endParaRPr lang="en-US" sz="1700"/>
          </a:p>
          <a:p>
            <a:endParaRPr lang="pl-PL" sz="1700"/>
          </a:p>
        </p:txBody>
      </p:sp>
      <p:sp>
        <p:nvSpPr>
          <p:cNvPr id="4" name="Rectangle 1">
            <a:extLst>
              <a:ext uri="{FF2B5EF4-FFF2-40B4-BE49-F238E27FC236}">
                <a16:creationId xmlns:a16="http://schemas.microsoft.com/office/drawing/2014/main" id="{0DBB89FF-6119-491B-8E7F-9CAB07323354}"/>
              </a:ext>
            </a:extLst>
          </p:cNvPr>
          <p:cNvSpPr>
            <a:spLocks noChangeArrowheads="1"/>
          </p:cNvSpPr>
          <p:nvPr/>
        </p:nvSpPr>
        <p:spPr bwMode="auto">
          <a:xfrm>
            <a:off x="0" y="1208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pl-PL" altLang="pl-PL" sz="800" b="0" i="0" u="none" strike="noStrike" cap="none" normalizeH="0" baseline="0">
                <a:ln>
                  <a:noFill/>
                </a:ln>
                <a:solidFill>
                  <a:schemeClr val="tx1"/>
                </a:solidFill>
                <a:effectLst/>
              </a:rPr>
              <a:t>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ED6223EA-15A0-4FDF-9700-47CC6AD44DE2}"/>
              </a:ext>
            </a:extLst>
          </p:cNvPr>
          <p:cNvSpPr>
            <a:spLocks noChangeArrowheads="1"/>
          </p:cNvSpPr>
          <p:nvPr/>
        </p:nvSpPr>
        <p:spPr bwMode="auto">
          <a:xfrm>
            <a:off x="152400" y="273278"/>
            <a:ext cx="2071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pl-PL" altLang="pl-PL" sz="800" b="0" i="0" u="none" strike="noStrike" cap="none" normalizeH="0" baseline="0" dirty="0">
                <a:ln>
                  <a:noFill/>
                </a:ln>
                <a:solidFill>
                  <a:schemeClr val="tx1"/>
                </a:solidFill>
                <a:effectLst/>
              </a:rPr>
              <a:t> </a:t>
            </a:r>
            <a:endParaRPr kumimoji="0" lang="pl-PL" altLang="pl-P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545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742AC8B-F7F8-45CC-BFF5-27E8A564B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8B70E885-6AEF-4490-9DDB-2EA1E4B09F53}"/>
              </a:ext>
            </a:extLst>
          </p:cNvPr>
          <p:cNvSpPr>
            <a:spLocks noGrp="1" noChangeArrowheads="1"/>
          </p:cNvSpPr>
          <p:nvPr>
            <p:ph type="ctrTitle"/>
          </p:nvPr>
        </p:nvSpPr>
        <p:spPr bwMode="auto">
          <a:xfrm>
            <a:off x="965200" y="1383527"/>
            <a:ext cx="6117158" cy="417516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algn="r" defTabSz="914400" rtl="0" eaLnBrk="0" fontAlgn="base" latinLnBrk="0" hangingPunct="0">
              <a:spcBef>
                <a:spcPct val="0"/>
              </a:spcBef>
              <a:spcAft>
                <a:spcPct val="0"/>
              </a:spcAft>
              <a:buClrTx/>
              <a:buSzTx/>
              <a:buFontTx/>
              <a:buNone/>
              <a:tabLst/>
            </a:pPr>
            <a:r>
              <a:rPr kumimoji="0" lang="pl-PL" altLang="pl-PL" sz="8900" b="0" i="0" u="none" strike="noStrike" cap="none" normalizeH="0" baseline="0">
                <a:ln>
                  <a:noFill/>
                </a:ln>
                <a:effectLst/>
                <a:latin typeface="Arial Unicode MS"/>
              </a:rPr>
              <a:t>Parkinson's disease</a:t>
            </a:r>
            <a:r>
              <a:rPr kumimoji="0" lang="pl-PL" altLang="pl-PL" sz="8900" b="0" i="0" u="none" strike="noStrike" cap="none" normalizeH="0" baseline="0">
                <a:ln>
                  <a:noFill/>
                </a:ln>
                <a:effectLst/>
              </a:rPr>
              <a:t> </a:t>
            </a:r>
            <a:endParaRPr kumimoji="0" lang="pl-PL" altLang="pl-PL" sz="8900" b="0" i="0" u="none" strike="noStrike" cap="none" normalizeH="0" baseline="0">
              <a:ln>
                <a:noFill/>
              </a:ln>
              <a:effectLst/>
              <a:latin typeface="Arial" panose="020B0604020202020204" pitchFamily="34" charset="0"/>
            </a:endParaRPr>
          </a:p>
        </p:txBody>
      </p:sp>
    </p:spTree>
    <p:extLst>
      <p:ext uri="{BB962C8B-B14F-4D97-AF65-F5344CB8AC3E}">
        <p14:creationId xmlns:p14="http://schemas.microsoft.com/office/powerpoint/2010/main" val="388436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Symbol zastępczy zawartości 2">
            <a:extLst>
              <a:ext uri="{FF2B5EF4-FFF2-40B4-BE49-F238E27FC236}">
                <a16:creationId xmlns:a16="http://schemas.microsoft.com/office/drawing/2014/main" id="{FE575F54-5974-40E6-5545-13A053F6C754}"/>
              </a:ext>
            </a:extLst>
          </p:cNvPr>
          <p:cNvGraphicFramePr>
            <a:graphicFrameLocks noGrp="1"/>
          </p:cNvGraphicFramePr>
          <p:nvPr>
            <p:ph idx="1"/>
          </p:nvPr>
        </p:nvGraphicFramePr>
        <p:xfrm>
          <a:off x="443884" y="383959"/>
          <a:ext cx="5255580" cy="6256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Prostokąt 11">
            <a:extLst>
              <a:ext uri="{FF2B5EF4-FFF2-40B4-BE49-F238E27FC236}">
                <a16:creationId xmlns:a16="http://schemas.microsoft.com/office/drawing/2014/main" id="{60E9F3A2-C59D-46CC-9B36-51149C31C0A0}"/>
              </a:ext>
            </a:extLst>
          </p:cNvPr>
          <p:cNvSpPr/>
          <p:nvPr/>
        </p:nvSpPr>
        <p:spPr>
          <a:xfrm>
            <a:off x="5930701" y="6404785"/>
            <a:ext cx="2519664" cy="369332"/>
          </a:xfrm>
          <a:prstGeom prst="rect">
            <a:avLst/>
          </a:prstGeom>
        </p:spPr>
        <p:txBody>
          <a:bodyPr wrap="none">
            <a:spAutoFit/>
          </a:bodyPr>
          <a:lstStyle/>
          <a:p>
            <a:r>
              <a:rPr lang="pl-PL">
                <a:solidFill>
                  <a:schemeClr val="bg1"/>
                </a:solidFill>
              </a:rPr>
              <a:t>https://www.imaios.com</a:t>
            </a:r>
            <a:endParaRPr lang="pl-PL" dirty="0">
              <a:solidFill>
                <a:schemeClr val="bg1"/>
              </a:solidFill>
            </a:endParaRPr>
          </a:p>
        </p:txBody>
      </p:sp>
      <p:pic>
        <p:nvPicPr>
          <p:cNvPr id="5" name="Obraz 4">
            <a:extLst>
              <a:ext uri="{FF2B5EF4-FFF2-40B4-BE49-F238E27FC236}">
                <a16:creationId xmlns:a16="http://schemas.microsoft.com/office/drawing/2014/main" id="{03FC98D5-9FFF-19AF-C611-D512A531E1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6370" y="269833"/>
            <a:ext cx="5629161" cy="6318333"/>
          </a:xfrm>
          <a:prstGeom prst="rect">
            <a:avLst/>
          </a:prstGeom>
        </p:spPr>
      </p:pic>
      <p:sp>
        <p:nvSpPr>
          <p:cNvPr id="6" name="Strzałka: w dół 5">
            <a:extLst>
              <a:ext uri="{FF2B5EF4-FFF2-40B4-BE49-F238E27FC236}">
                <a16:creationId xmlns:a16="http://schemas.microsoft.com/office/drawing/2014/main" id="{8C905C97-A481-2931-0EA5-9458372D88D6}"/>
              </a:ext>
            </a:extLst>
          </p:cNvPr>
          <p:cNvSpPr/>
          <p:nvPr/>
        </p:nvSpPr>
        <p:spPr>
          <a:xfrm rot="3199260">
            <a:off x="9580378" y="2748457"/>
            <a:ext cx="497149" cy="100525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pole tekstowe 8">
            <a:extLst>
              <a:ext uri="{FF2B5EF4-FFF2-40B4-BE49-F238E27FC236}">
                <a16:creationId xmlns:a16="http://schemas.microsoft.com/office/drawing/2014/main" id="{D8FCEDFB-8676-7E26-9CD7-22F56891FBD3}"/>
              </a:ext>
            </a:extLst>
          </p:cNvPr>
          <p:cNvSpPr txBox="1"/>
          <p:nvPr/>
        </p:nvSpPr>
        <p:spPr>
          <a:xfrm>
            <a:off x="6356370" y="6218834"/>
            <a:ext cx="3053920" cy="276999"/>
          </a:xfrm>
          <a:prstGeom prst="rect">
            <a:avLst/>
          </a:prstGeom>
          <a:noFill/>
        </p:spPr>
        <p:txBody>
          <a:bodyPr wrap="square">
            <a:spAutoFit/>
          </a:bodyPr>
          <a:lstStyle/>
          <a:p>
            <a:r>
              <a:rPr lang="pl-PL" sz="1200" dirty="0">
                <a:solidFill>
                  <a:schemeClr val="bg1"/>
                </a:solidFill>
              </a:rPr>
              <a:t>https://www.imaios.com</a:t>
            </a:r>
          </a:p>
        </p:txBody>
      </p:sp>
    </p:spTree>
    <p:extLst>
      <p:ext uri="{BB962C8B-B14F-4D97-AF65-F5344CB8AC3E}">
        <p14:creationId xmlns:p14="http://schemas.microsoft.com/office/powerpoint/2010/main" val="73292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Rectangle 2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1">
            <a:extLst>
              <a:ext uri="{FF2B5EF4-FFF2-40B4-BE49-F238E27FC236}">
                <a16:creationId xmlns:a16="http://schemas.microsoft.com/office/drawing/2014/main" id="{D518F92C-862C-446C-9AAB-3FA2A6771969}"/>
              </a:ext>
            </a:extLst>
          </p:cNvPr>
          <p:cNvSpPr>
            <a:spLocks noGrp="1" noChangeArrowheads="1"/>
          </p:cNvSpPr>
          <p:nvPr>
            <p:ph type="title"/>
          </p:nvPr>
        </p:nvSpPr>
        <p:spPr bwMode="auto">
          <a:xfrm>
            <a:off x="1115568" y="548640"/>
            <a:ext cx="10168128" cy="11795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pl-PL" altLang="pl-PL" sz="3700" b="0" i="0" u="none" strike="noStrike" cap="none" normalizeH="0" baseline="0">
                <a:ln>
                  <a:noFill/>
                </a:ln>
                <a:effectLst/>
                <a:latin typeface="Arial Unicode MS"/>
              </a:rPr>
              <a:t>The role of dopamine in the </a:t>
            </a:r>
            <a:br>
              <a:rPr kumimoji="0" lang="pl-PL" altLang="pl-PL" sz="3700" b="0" i="0" u="none" strike="noStrike" cap="none" normalizeH="0" baseline="0">
                <a:ln>
                  <a:noFill/>
                </a:ln>
                <a:effectLst/>
                <a:latin typeface="Arial Unicode MS"/>
              </a:rPr>
            </a:br>
            <a:r>
              <a:rPr kumimoji="0" lang="pl-PL" altLang="pl-PL" sz="3700" b="0" i="0" u="none" strike="noStrike" cap="none" normalizeH="0" baseline="0">
                <a:ln>
                  <a:noFill/>
                </a:ln>
                <a:effectLst/>
                <a:latin typeface="Arial Unicode MS"/>
              </a:rPr>
              <a:t>nervous system</a:t>
            </a:r>
            <a:r>
              <a:rPr kumimoji="0" lang="pl-PL" altLang="pl-PL" sz="3700" b="0" i="0" u="none" strike="noStrike" cap="none" normalizeH="0" baseline="0">
                <a:ln>
                  <a:noFill/>
                </a:ln>
                <a:effectLst/>
              </a:rPr>
              <a:t> </a:t>
            </a:r>
            <a:endParaRPr kumimoji="0" lang="pl-PL" altLang="pl-PL" sz="3700" b="0" i="0" u="none" strike="noStrike" cap="none" normalizeH="0" baseline="0">
              <a:ln>
                <a:noFill/>
              </a:ln>
              <a:effectLst/>
              <a:latin typeface="Arial" panose="020B0604020202020204" pitchFamily="34" charset="0"/>
            </a:endParaRPr>
          </a:p>
        </p:txBody>
      </p:sp>
      <p:sp>
        <p:nvSpPr>
          <p:cNvPr id="24" name="Rectangle 2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ymbol zastępczy zawartości 2">
            <a:extLst>
              <a:ext uri="{FF2B5EF4-FFF2-40B4-BE49-F238E27FC236}">
                <a16:creationId xmlns:a16="http://schemas.microsoft.com/office/drawing/2014/main" id="{F03250BD-52F8-4F9D-A4C8-D906F582551C}"/>
              </a:ext>
            </a:extLst>
          </p:cNvPr>
          <p:cNvSpPr>
            <a:spLocks noGrp="1"/>
          </p:cNvSpPr>
          <p:nvPr>
            <p:ph idx="1"/>
          </p:nvPr>
        </p:nvSpPr>
        <p:spPr>
          <a:xfrm>
            <a:off x="1115568" y="2481943"/>
            <a:ext cx="10168128" cy="3695020"/>
          </a:xfrm>
        </p:spPr>
        <p:txBody>
          <a:bodyPr>
            <a:normAutofit/>
          </a:bodyPr>
          <a:lstStyle/>
          <a:p>
            <a:pPr marL="0" indent="0">
              <a:buNone/>
            </a:pPr>
            <a:r>
              <a:rPr lang="en-US" sz="2200" dirty="0"/>
              <a:t>Normally, dopamine operates in a delicate with other neurotransmitters to help coordinate the millions of nerve and muscle cells involved in movement. Without enough dopamine, this balance is disrupted,</a:t>
            </a:r>
            <a:r>
              <a:rPr lang="pl-PL" sz="2200" dirty="0"/>
              <a:t> </a:t>
            </a:r>
            <a:r>
              <a:rPr lang="pl-PL" sz="2200" dirty="0" err="1"/>
              <a:t>which</a:t>
            </a:r>
            <a:r>
              <a:rPr lang="pl-PL" sz="2200" dirty="0"/>
              <a:t> </a:t>
            </a:r>
            <a:r>
              <a:rPr lang="pl-PL" sz="2200" dirty="0" err="1"/>
              <a:t>causes</a:t>
            </a:r>
            <a:r>
              <a:rPr lang="pl-PL" sz="2200" dirty="0"/>
              <a:t> </a:t>
            </a:r>
            <a:r>
              <a:rPr lang="pl-PL" sz="2200" dirty="0" err="1"/>
              <a:t>typical</a:t>
            </a:r>
            <a:r>
              <a:rPr lang="pl-PL" sz="2200" dirty="0"/>
              <a:t> </a:t>
            </a:r>
            <a:r>
              <a:rPr lang="pl-PL" sz="2200" dirty="0" err="1"/>
              <a:t>symptoms</a:t>
            </a:r>
            <a:r>
              <a:rPr lang="pl-PL" sz="2200" dirty="0"/>
              <a:t> of </a:t>
            </a:r>
            <a:r>
              <a:rPr lang="pl-PL" sz="2200" dirty="0" err="1"/>
              <a:t>Parkinson</a:t>
            </a:r>
            <a:r>
              <a:rPr lang="pl-PL" altLang="pl-PL" sz="2200" dirty="0" err="1">
                <a:latin typeface="Arial Unicode MS"/>
              </a:rPr>
              <a:t>’s</a:t>
            </a:r>
            <a:r>
              <a:rPr lang="pl-PL" altLang="pl-PL" sz="2200" dirty="0">
                <a:latin typeface="Arial Unicode MS"/>
              </a:rPr>
              <a:t> </a:t>
            </a:r>
            <a:r>
              <a:rPr lang="pl-PL" altLang="pl-PL" sz="2200" dirty="0" err="1">
                <a:latin typeface="Arial Unicode MS"/>
              </a:rPr>
              <a:t>disease</a:t>
            </a:r>
            <a:r>
              <a:rPr lang="pl-PL" altLang="pl-PL" sz="2200" dirty="0">
                <a:latin typeface="Arial Unicode MS"/>
              </a:rPr>
              <a:t> </a:t>
            </a:r>
            <a:endParaRPr lang="pl-PL" sz="2200" dirty="0"/>
          </a:p>
        </p:txBody>
      </p:sp>
      <p:sp>
        <p:nvSpPr>
          <p:cNvPr id="13" name="Prostokąt 12">
            <a:extLst>
              <a:ext uri="{FF2B5EF4-FFF2-40B4-BE49-F238E27FC236}">
                <a16:creationId xmlns:a16="http://schemas.microsoft.com/office/drawing/2014/main" id="{2ECBB726-67B4-4D45-9847-65AFA9A3C99D}"/>
              </a:ext>
            </a:extLst>
          </p:cNvPr>
          <p:cNvSpPr/>
          <p:nvPr/>
        </p:nvSpPr>
        <p:spPr>
          <a:xfrm>
            <a:off x="0" y="6368702"/>
            <a:ext cx="2895729" cy="369332"/>
          </a:xfrm>
          <a:prstGeom prst="rect">
            <a:avLst/>
          </a:prstGeom>
        </p:spPr>
        <p:txBody>
          <a:bodyPr wrap="none">
            <a:spAutoFit/>
          </a:bodyPr>
          <a:lstStyle/>
          <a:p>
            <a:pPr>
              <a:spcAft>
                <a:spcPts val="600"/>
              </a:spcAft>
            </a:pPr>
            <a:r>
              <a:rPr lang="pl-PL" dirty="0"/>
              <a:t>https://www.trc-canada.com</a:t>
            </a:r>
            <a:endParaRPr lang="pl-PL"/>
          </a:p>
        </p:txBody>
      </p:sp>
      <p:pic>
        <p:nvPicPr>
          <p:cNvPr id="7" name="Obraz 6">
            <a:extLst>
              <a:ext uri="{FF2B5EF4-FFF2-40B4-BE49-F238E27FC236}">
                <a16:creationId xmlns:a16="http://schemas.microsoft.com/office/drawing/2014/main" id="{76B59D33-BF21-01D7-E8AB-2DD9C2E93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696" y="3947388"/>
            <a:ext cx="8666608" cy="2240348"/>
          </a:xfrm>
          <a:prstGeom prst="rect">
            <a:avLst/>
          </a:prstGeom>
        </p:spPr>
      </p:pic>
    </p:spTree>
    <p:extLst>
      <p:ext uri="{BB962C8B-B14F-4D97-AF65-F5344CB8AC3E}">
        <p14:creationId xmlns:p14="http://schemas.microsoft.com/office/powerpoint/2010/main" val="326418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1F71B5D-3BF7-4C86-80DA-0AEAF0CE68D9}"/>
              </a:ext>
            </a:extLst>
          </p:cNvPr>
          <p:cNvSpPr>
            <a:spLocks noGrp="1"/>
          </p:cNvSpPr>
          <p:nvPr>
            <p:ph type="title"/>
          </p:nvPr>
        </p:nvSpPr>
        <p:spPr>
          <a:xfrm>
            <a:off x="1006900" y="1188637"/>
            <a:ext cx="3141430" cy="4480726"/>
          </a:xfrm>
        </p:spPr>
        <p:txBody>
          <a:bodyPr>
            <a:normAutofit/>
          </a:bodyPr>
          <a:lstStyle/>
          <a:p>
            <a:pPr algn="r"/>
            <a:r>
              <a:rPr lang="pl-PL" sz="5100" b="1"/>
              <a:t>Symptoms of Parkinson’s disease</a:t>
            </a:r>
            <a:br>
              <a:rPr lang="pl-PL" sz="5100" b="1"/>
            </a:br>
            <a:endParaRPr lang="pl-PL" sz="5100"/>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9892E33B-5025-41E8-BC48-AD501A3FB7AF}"/>
              </a:ext>
            </a:extLst>
          </p:cNvPr>
          <p:cNvSpPr>
            <a:spLocks noGrp="1"/>
          </p:cNvSpPr>
          <p:nvPr>
            <p:ph idx="1"/>
          </p:nvPr>
        </p:nvSpPr>
        <p:spPr>
          <a:xfrm>
            <a:off x="4654295" y="695325"/>
            <a:ext cx="5375501" cy="5695950"/>
          </a:xfrm>
        </p:spPr>
        <p:txBody>
          <a:bodyPr anchor="ctr">
            <a:normAutofit fontScale="92500" lnSpcReduction="10000"/>
          </a:bodyPr>
          <a:lstStyle/>
          <a:p>
            <a:pPr marL="0" indent="0">
              <a:buNone/>
            </a:pPr>
            <a:r>
              <a:rPr lang="en-US" sz="2400" dirty="0"/>
              <a:t>Parkinson’s has four main symptoms:</a:t>
            </a:r>
          </a:p>
          <a:p>
            <a:pPr marL="0" indent="0">
              <a:buNone/>
            </a:pPr>
            <a:endParaRPr lang="pl-PL" sz="2400" dirty="0"/>
          </a:p>
          <a:p>
            <a:pPr marL="0" indent="0">
              <a:buNone/>
            </a:pPr>
            <a:r>
              <a:rPr lang="pl-PL" sz="2400" dirty="0"/>
              <a:t>-</a:t>
            </a:r>
            <a:r>
              <a:rPr lang="en-US" sz="2400" dirty="0"/>
              <a:t>Tremor in hands, arms, legs, jaw, or head</a:t>
            </a:r>
          </a:p>
          <a:p>
            <a:pPr marL="0" indent="0">
              <a:buNone/>
            </a:pPr>
            <a:r>
              <a:rPr lang="pl-PL" sz="2400" dirty="0"/>
              <a:t>-</a:t>
            </a:r>
            <a:r>
              <a:rPr lang="en-US" sz="2400" dirty="0"/>
              <a:t>Muscle stiffness, where muscle remains contracted for a long time</a:t>
            </a:r>
          </a:p>
          <a:p>
            <a:pPr marL="0" indent="0">
              <a:buNone/>
            </a:pPr>
            <a:r>
              <a:rPr lang="pl-PL" sz="2400" dirty="0"/>
              <a:t>-</a:t>
            </a:r>
            <a:r>
              <a:rPr lang="en-US" sz="2400" dirty="0"/>
              <a:t>Slowness of movement</a:t>
            </a:r>
          </a:p>
          <a:p>
            <a:pPr marL="0" indent="0">
              <a:buNone/>
            </a:pPr>
            <a:r>
              <a:rPr lang="pl-PL" sz="2400" dirty="0"/>
              <a:t>-</a:t>
            </a:r>
            <a:r>
              <a:rPr lang="en-US" sz="2400" dirty="0"/>
              <a:t>Impaired balance and coordination, sometimes leading to falls</a:t>
            </a:r>
          </a:p>
          <a:p>
            <a:pPr marL="0" indent="0">
              <a:buNone/>
            </a:pPr>
            <a:endParaRPr lang="pl-PL" sz="2400" dirty="0"/>
          </a:p>
          <a:p>
            <a:pPr marL="0" indent="0">
              <a:buNone/>
            </a:pPr>
            <a:r>
              <a:rPr lang="en-US" sz="2400" dirty="0"/>
              <a:t>Other symptoms may include:</a:t>
            </a:r>
          </a:p>
          <a:p>
            <a:pPr marL="0" indent="0">
              <a:buNone/>
            </a:pPr>
            <a:endParaRPr lang="pl-PL" sz="2400" dirty="0"/>
          </a:p>
          <a:p>
            <a:pPr marL="0" indent="0">
              <a:buNone/>
            </a:pPr>
            <a:r>
              <a:rPr lang="pl-PL" sz="2400" dirty="0"/>
              <a:t>-</a:t>
            </a:r>
            <a:r>
              <a:rPr lang="pl-PL" sz="2400" dirty="0" err="1"/>
              <a:t>Depression</a:t>
            </a:r>
            <a:r>
              <a:rPr lang="en-US" sz="2400" dirty="0"/>
              <a:t> and other emotional changes</a:t>
            </a:r>
          </a:p>
          <a:p>
            <a:pPr marL="0" indent="0">
              <a:buNone/>
            </a:pPr>
            <a:r>
              <a:rPr lang="pl-PL" sz="2400" dirty="0"/>
              <a:t>-</a:t>
            </a:r>
            <a:r>
              <a:rPr lang="en-US" sz="2400" dirty="0"/>
              <a:t>Difficulty swallowing, chewing, and speaking</a:t>
            </a:r>
          </a:p>
          <a:p>
            <a:pPr marL="0" indent="0">
              <a:buNone/>
            </a:pPr>
            <a:r>
              <a:rPr lang="pl-PL" sz="2400" dirty="0"/>
              <a:t>-</a:t>
            </a:r>
            <a:r>
              <a:rPr lang="pl-PL" sz="2400" dirty="0" err="1"/>
              <a:t>Urinary</a:t>
            </a:r>
            <a:r>
              <a:rPr lang="pl-PL" sz="2400" dirty="0"/>
              <a:t> </a:t>
            </a:r>
            <a:r>
              <a:rPr lang="pl-PL" sz="2400" dirty="0" err="1"/>
              <a:t>Problems</a:t>
            </a:r>
            <a:r>
              <a:rPr lang="pl-PL" sz="2400" dirty="0"/>
              <a:t> </a:t>
            </a:r>
            <a:r>
              <a:rPr lang="en-US" sz="2400" dirty="0"/>
              <a:t>or </a:t>
            </a:r>
            <a:r>
              <a:rPr lang="pl-PL" sz="2400" dirty="0" err="1"/>
              <a:t>constipation</a:t>
            </a:r>
            <a:r>
              <a:rPr lang="pl-PL" sz="2400" dirty="0"/>
              <a:t> </a:t>
            </a:r>
          </a:p>
          <a:p>
            <a:pPr marL="0" indent="0">
              <a:buNone/>
            </a:pPr>
            <a:r>
              <a:rPr lang="pl-PL" sz="2400" dirty="0"/>
              <a:t>-Skin </a:t>
            </a:r>
            <a:r>
              <a:rPr lang="pl-PL" sz="2400" dirty="0" err="1"/>
              <a:t>problems</a:t>
            </a:r>
            <a:r>
              <a:rPr lang="pl-PL" sz="2400" dirty="0"/>
              <a:t> </a:t>
            </a:r>
            <a:endParaRPr lang="en-US" sz="2400" dirty="0"/>
          </a:p>
          <a:p>
            <a:endParaRPr lang="pl-PL" sz="1300" dirty="0"/>
          </a:p>
        </p:txBody>
      </p:sp>
    </p:spTree>
    <p:extLst>
      <p:ext uri="{BB962C8B-B14F-4D97-AF65-F5344CB8AC3E}">
        <p14:creationId xmlns:p14="http://schemas.microsoft.com/office/powerpoint/2010/main" val="415033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0746E86-BA14-49D0-B365-147BB6454A16}"/>
              </a:ext>
            </a:extLst>
          </p:cNvPr>
          <p:cNvSpPr>
            <a:spLocks noGrp="1"/>
          </p:cNvSpPr>
          <p:nvPr>
            <p:ph idx="1"/>
          </p:nvPr>
        </p:nvSpPr>
        <p:spPr>
          <a:xfrm>
            <a:off x="5255260" y="1648870"/>
            <a:ext cx="4702848" cy="3560260"/>
          </a:xfrm>
        </p:spPr>
        <p:txBody>
          <a:bodyPr anchor="ctr">
            <a:normAutofit/>
          </a:bodyPr>
          <a:lstStyle/>
          <a:p>
            <a:pPr marL="0" indent="0" algn="ctr">
              <a:buNone/>
            </a:pPr>
            <a:r>
              <a:rPr lang="en-US" sz="1900" dirty="0"/>
              <a:t>The symptoms of Parkinson’s and the rate of progression differ among individuals. Early symptoms of this disease are subtle and occur gradually. For example, people may feel mild tremors or have difficulty getting out of a chair. They may notice that they speak too softly, or that their handwriting is slow and looks cramped or small. Friends or family members may be the first to notice changes in someone with early Parkinson’s. They may see that the person’s face lacks expression and animation, or that the person does not move an arm or leg normally.</a:t>
            </a:r>
            <a:endParaRPr lang="pl-PL" sz="1900" dirty="0"/>
          </a:p>
        </p:txBody>
      </p:sp>
      <p:sp>
        <p:nvSpPr>
          <p:cNvPr id="6" name="Prostokąt 5">
            <a:extLst>
              <a:ext uri="{FF2B5EF4-FFF2-40B4-BE49-F238E27FC236}">
                <a16:creationId xmlns:a16="http://schemas.microsoft.com/office/drawing/2014/main" id="{428241D1-5277-47CA-BA6D-700131FA9FC2}"/>
              </a:ext>
            </a:extLst>
          </p:cNvPr>
          <p:cNvSpPr/>
          <p:nvPr/>
        </p:nvSpPr>
        <p:spPr>
          <a:xfrm>
            <a:off x="641774" y="5434189"/>
            <a:ext cx="3320248" cy="246221"/>
          </a:xfrm>
          <a:prstGeom prst="rect">
            <a:avLst/>
          </a:prstGeom>
        </p:spPr>
        <p:txBody>
          <a:bodyPr wrap="square">
            <a:spAutoFit/>
          </a:bodyPr>
          <a:lstStyle/>
          <a:p>
            <a:pPr>
              <a:spcAft>
                <a:spcPts val="600"/>
              </a:spcAft>
            </a:pPr>
            <a:r>
              <a:rPr lang="pl-PL" sz="1000" dirty="0"/>
              <a:t>https://opiekun-pomocnadlon.pl</a:t>
            </a:r>
          </a:p>
        </p:txBody>
      </p:sp>
      <p:pic>
        <p:nvPicPr>
          <p:cNvPr id="4" name="Obraz 3">
            <a:extLst>
              <a:ext uri="{FF2B5EF4-FFF2-40B4-BE49-F238E27FC236}">
                <a16:creationId xmlns:a16="http://schemas.microsoft.com/office/drawing/2014/main" id="{0994FF37-C1E4-1BF7-9CB9-2007A7C75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650" y="711011"/>
            <a:ext cx="4483735" cy="4779089"/>
          </a:xfrm>
          <a:prstGeom prst="rect">
            <a:avLst/>
          </a:prstGeom>
        </p:spPr>
      </p:pic>
    </p:spTree>
    <p:extLst>
      <p:ext uri="{BB962C8B-B14F-4D97-AF65-F5344CB8AC3E}">
        <p14:creationId xmlns:p14="http://schemas.microsoft.com/office/powerpoint/2010/main" val="316466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ight Triangle 1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C77C4D12-1FD3-425F-AA14-361B31EFCB9B}"/>
              </a:ext>
            </a:extLst>
          </p:cNvPr>
          <p:cNvSpPr>
            <a:spLocks noGrp="1" noChangeArrowheads="1"/>
          </p:cNvSpPr>
          <p:nvPr>
            <p:ph type="title"/>
          </p:nvPr>
        </p:nvSpPr>
        <p:spPr bwMode="auto">
          <a:xfrm>
            <a:off x="4654297" y="-523100"/>
            <a:ext cx="5591074" cy="41454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algn="r" defTabSz="914400" rtl="0" eaLnBrk="0" fontAlgn="base" latinLnBrk="0" hangingPunct="0">
              <a:spcBef>
                <a:spcPct val="0"/>
              </a:spcBef>
              <a:spcAft>
                <a:spcPct val="0"/>
              </a:spcAft>
              <a:buClrTx/>
              <a:buSzTx/>
              <a:buFontTx/>
              <a:buNone/>
              <a:tabLst/>
            </a:pPr>
            <a:r>
              <a:rPr kumimoji="0" lang="pl-PL" altLang="pl-PL" sz="4100" b="0" i="0" u="none" strike="noStrike" cap="none" normalizeH="0" baseline="0" dirty="0" err="1">
                <a:ln>
                  <a:noFill/>
                </a:ln>
                <a:effectLst/>
                <a:latin typeface="Arial Unicode MS"/>
              </a:rPr>
              <a:t>Typical</a:t>
            </a:r>
            <a:r>
              <a:rPr kumimoji="0" lang="pl-PL" altLang="pl-PL" sz="4100" b="0" i="0" u="none" strike="noStrike" cap="none" normalizeH="0" baseline="0" dirty="0">
                <a:ln>
                  <a:noFill/>
                </a:ln>
                <a:effectLst/>
                <a:latin typeface="Arial Unicode MS"/>
              </a:rPr>
              <a:t> body </a:t>
            </a:r>
            <a:r>
              <a:rPr kumimoji="0" lang="pl-PL" altLang="pl-PL" sz="4100" b="0" i="0" u="none" strike="noStrike" cap="none" normalizeH="0" baseline="0" dirty="0" err="1">
                <a:ln>
                  <a:noFill/>
                </a:ln>
                <a:effectLst/>
                <a:latin typeface="Arial Unicode MS"/>
              </a:rPr>
              <a:t>posture</a:t>
            </a:r>
            <a:r>
              <a:rPr kumimoji="0" lang="pl-PL" altLang="pl-PL" sz="4100" b="0" i="0" u="none" strike="noStrike" cap="none" normalizeH="0" baseline="0" dirty="0">
                <a:ln>
                  <a:noFill/>
                </a:ln>
                <a:effectLst/>
                <a:latin typeface="Arial Unicode MS"/>
              </a:rPr>
              <a:t> in </a:t>
            </a:r>
            <a:r>
              <a:rPr kumimoji="0" lang="pl-PL" altLang="pl-PL" sz="4100" b="0" i="0" u="none" strike="noStrike" cap="none" normalizeH="0" baseline="0" dirty="0" err="1">
                <a:ln>
                  <a:noFill/>
                </a:ln>
                <a:effectLst/>
                <a:latin typeface="Arial Unicode MS"/>
              </a:rPr>
              <a:t>Parkinson's</a:t>
            </a:r>
            <a:r>
              <a:rPr kumimoji="0" lang="pl-PL" altLang="pl-PL" sz="4100" b="0" i="0" u="none" strike="noStrike" cap="none" normalizeH="0" baseline="0" dirty="0">
                <a:ln>
                  <a:noFill/>
                </a:ln>
                <a:effectLst/>
                <a:latin typeface="Arial Unicode MS"/>
              </a:rPr>
              <a:t> </a:t>
            </a:r>
            <a:r>
              <a:rPr kumimoji="0" lang="pl-PL" altLang="pl-PL" sz="4100" b="0" i="0" u="none" strike="noStrike" cap="none" normalizeH="0" baseline="0" dirty="0" err="1">
                <a:ln>
                  <a:noFill/>
                </a:ln>
                <a:effectLst/>
                <a:latin typeface="Arial Unicode MS"/>
              </a:rPr>
              <a:t>disease</a:t>
            </a:r>
            <a:r>
              <a:rPr kumimoji="0" lang="pl-PL" altLang="pl-PL" sz="4100" b="0" i="0" u="none" strike="noStrike" cap="none" normalizeH="0" baseline="0" dirty="0">
                <a:ln>
                  <a:noFill/>
                </a:ln>
                <a:effectLst/>
              </a:rPr>
              <a:t> </a:t>
            </a:r>
            <a:endParaRPr kumimoji="0" lang="pl-PL" altLang="pl-PL" sz="4100" b="0" i="0" u="none" strike="noStrike" cap="none" normalizeH="0" baseline="0" dirty="0">
              <a:ln>
                <a:noFill/>
              </a:ln>
              <a:effectLst/>
              <a:latin typeface="Arial" panose="020B0604020202020204" pitchFamily="34" charset="0"/>
            </a:endParaRPr>
          </a:p>
        </p:txBody>
      </p:sp>
      <p:cxnSp>
        <p:nvCxnSpPr>
          <p:cNvPr id="24" name="Straight Connector 2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2F537027-DE55-4669-849A-90B3A3D61E63}"/>
              </a:ext>
            </a:extLst>
          </p:cNvPr>
          <p:cNvSpPr>
            <a:spLocks noGrp="1"/>
          </p:cNvSpPr>
          <p:nvPr>
            <p:ph idx="1"/>
          </p:nvPr>
        </p:nvSpPr>
        <p:spPr>
          <a:xfrm>
            <a:off x="5449786" y="2147260"/>
            <a:ext cx="4795584" cy="4180542"/>
          </a:xfrm>
        </p:spPr>
        <p:txBody>
          <a:bodyPr anchor="ctr">
            <a:normAutofit/>
          </a:bodyPr>
          <a:lstStyle/>
          <a:p>
            <a:pPr marL="0" indent="0" algn="ctr">
              <a:buNone/>
            </a:pPr>
            <a:r>
              <a:rPr lang="en-US" sz="2200" dirty="0"/>
              <a:t>People with PD characteristically walk and even sit in a stooped posture, with their shoulders hunched forward. This tends to tip a person’s center of gravity forward and can contribute to falls. A pronounced manifestation of this may result in a festinating gait in which a person takes small, rapid steps, which can resemble running, in an attempt to “catch up” with their center of gravity which is propelled forward due to stooped posture.</a:t>
            </a:r>
            <a:endParaRPr lang="pl-PL" sz="2200" dirty="0"/>
          </a:p>
        </p:txBody>
      </p:sp>
      <p:sp>
        <p:nvSpPr>
          <p:cNvPr id="11" name="Prostokąt 10">
            <a:extLst>
              <a:ext uri="{FF2B5EF4-FFF2-40B4-BE49-F238E27FC236}">
                <a16:creationId xmlns:a16="http://schemas.microsoft.com/office/drawing/2014/main" id="{4D4D23E5-2E68-419B-9502-704D50C41083}"/>
              </a:ext>
            </a:extLst>
          </p:cNvPr>
          <p:cNvSpPr/>
          <p:nvPr/>
        </p:nvSpPr>
        <p:spPr>
          <a:xfrm>
            <a:off x="9574310" y="6488668"/>
            <a:ext cx="2720040" cy="369332"/>
          </a:xfrm>
          <a:prstGeom prst="rect">
            <a:avLst/>
          </a:prstGeom>
        </p:spPr>
        <p:txBody>
          <a:bodyPr wrap="none">
            <a:spAutoFit/>
          </a:bodyPr>
          <a:lstStyle/>
          <a:p>
            <a:pPr>
              <a:spcAft>
                <a:spcPts val="600"/>
              </a:spcAft>
            </a:pPr>
            <a:r>
              <a:rPr lang="pl-PL" dirty="0" err="1"/>
              <a:t>humanphysiology.academy</a:t>
            </a:r>
            <a:endParaRPr lang="pl-PL"/>
          </a:p>
        </p:txBody>
      </p:sp>
      <p:pic>
        <p:nvPicPr>
          <p:cNvPr id="2" name="Obraz 1">
            <a:extLst>
              <a:ext uri="{FF2B5EF4-FFF2-40B4-BE49-F238E27FC236}">
                <a16:creationId xmlns:a16="http://schemas.microsoft.com/office/drawing/2014/main" id="{F9F567E0-AB55-A4CB-46B6-5F0B3F494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44" y="623275"/>
            <a:ext cx="3304485" cy="5048247"/>
          </a:xfrm>
          <a:prstGeom prst="rect">
            <a:avLst/>
          </a:prstGeom>
        </p:spPr>
      </p:pic>
      <p:sp>
        <p:nvSpPr>
          <p:cNvPr id="6" name="pole tekstowe 5">
            <a:extLst>
              <a:ext uri="{FF2B5EF4-FFF2-40B4-BE49-F238E27FC236}">
                <a16:creationId xmlns:a16="http://schemas.microsoft.com/office/drawing/2014/main" id="{B000E942-C4DE-C1FD-BF56-1AE5B787B294}"/>
              </a:ext>
            </a:extLst>
          </p:cNvPr>
          <p:cNvSpPr txBox="1"/>
          <p:nvPr/>
        </p:nvSpPr>
        <p:spPr>
          <a:xfrm>
            <a:off x="1190173" y="5725482"/>
            <a:ext cx="6161102" cy="369332"/>
          </a:xfrm>
          <a:prstGeom prst="rect">
            <a:avLst/>
          </a:prstGeom>
          <a:noFill/>
        </p:spPr>
        <p:txBody>
          <a:bodyPr wrap="square">
            <a:spAutoFit/>
          </a:bodyPr>
          <a:lstStyle/>
          <a:p>
            <a:r>
              <a:rPr lang="pl-PL" dirty="0" err="1"/>
              <a:t>humanphysiology.academy</a:t>
            </a:r>
            <a:endParaRPr lang="pl-PL" dirty="0"/>
          </a:p>
        </p:txBody>
      </p:sp>
    </p:spTree>
    <p:extLst>
      <p:ext uri="{BB962C8B-B14F-4D97-AF65-F5344CB8AC3E}">
        <p14:creationId xmlns:p14="http://schemas.microsoft.com/office/powerpoint/2010/main" val="400873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6716969-39D7-4E78-A30D-2C80EB34D30B}"/>
              </a:ext>
            </a:extLst>
          </p:cNvPr>
          <p:cNvSpPr>
            <a:spLocks noGrp="1"/>
          </p:cNvSpPr>
          <p:nvPr>
            <p:ph type="title"/>
          </p:nvPr>
        </p:nvSpPr>
        <p:spPr>
          <a:xfrm>
            <a:off x="965201" y="1036674"/>
            <a:ext cx="3689096" cy="3514364"/>
          </a:xfrm>
        </p:spPr>
        <p:txBody>
          <a:bodyPr vert="horz" lIns="91440" tIns="45720" rIns="91440" bIns="45720" rtlCol="0" anchor="b">
            <a:normAutofit/>
          </a:bodyPr>
          <a:lstStyle/>
          <a:p>
            <a:pPr algn="r"/>
            <a:r>
              <a:rPr lang="en-US" sz="4500" b="1" kern="1200" dirty="0">
                <a:solidFill>
                  <a:schemeClr val="tx1"/>
                </a:solidFill>
                <a:latin typeface="+mj-lt"/>
                <a:ea typeface="+mj-ea"/>
                <a:cs typeface="+mj-cs"/>
              </a:rPr>
              <a:t>Dropped head syndrome and camptocormia</a:t>
            </a:r>
            <a:br>
              <a:rPr lang="en-US" sz="4500" b="1" kern="1200" dirty="0">
                <a:solidFill>
                  <a:schemeClr val="tx1"/>
                </a:solidFill>
                <a:latin typeface="+mj-lt"/>
                <a:ea typeface="+mj-ea"/>
                <a:cs typeface="+mj-cs"/>
              </a:rPr>
            </a:br>
            <a:endParaRPr lang="en-US" sz="4500" kern="1200" dirty="0">
              <a:solidFill>
                <a:schemeClr val="tx1"/>
              </a:solidFill>
              <a:latin typeface="+mj-lt"/>
              <a:ea typeface="+mj-ea"/>
              <a:cs typeface="+mj-cs"/>
            </a:endParaRPr>
          </a:p>
        </p:txBody>
      </p:sp>
      <p:pic>
        <p:nvPicPr>
          <p:cNvPr id="12" name="Obraz 11">
            <a:extLst>
              <a:ext uri="{FF2B5EF4-FFF2-40B4-BE49-F238E27FC236}">
                <a16:creationId xmlns:a16="http://schemas.microsoft.com/office/drawing/2014/main" id="{D9F5A305-0103-4DF5-AEAC-19A2A0A34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873" y="1424763"/>
            <a:ext cx="3395850" cy="3441535"/>
          </a:xfrm>
          <a:prstGeom prst="rect">
            <a:avLst/>
          </a:prstGeom>
        </p:spPr>
      </p:pic>
    </p:spTree>
    <p:extLst>
      <p:ext uri="{BB962C8B-B14F-4D97-AF65-F5344CB8AC3E}">
        <p14:creationId xmlns:p14="http://schemas.microsoft.com/office/powerpoint/2010/main" val="1865327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3C999C53-8E1F-4B01-B4EB-1C78A6B799F1}"/>
              </a:ext>
            </a:extLst>
          </p:cNvPr>
          <p:cNvSpPr>
            <a:spLocks noGrp="1"/>
          </p:cNvSpPr>
          <p:nvPr>
            <p:ph idx="1"/>
          </p:nvPr>
        </p:nvSpPr>
        <p:spPr>
          <a:xfrm>
            <a:off x="643469" y="1782981"/>
            <a:ext cx="4008384" cy="4393982"/>
          </a:xfrm>
        </p:spPr>
        <p:txBody>
          <a:bodyPr>
            <a:normAutofit/>
          </a:bodyPr>
          <a:lstStyle/>
          <a:p>
            <a:pPr marL="0" indent="0" algn="ctr">
              <a:buNone/>
            </a:pPr>
            <a:r>
              <a:rPr lang="en-US" sz="2000" dirty="0"/>
              <a:t>Approximately 5-10% of people with PD have a more pronounced problem with their posture. One potential difficulty is a pronounced forward flexion of their head, called dropped head syndrome (DHS). Another, is a pronounced flexion of their entire trunk, called camptocormia or bent spine syndrome (often defined as a greater than 45-degree flexion of the spine). These two conditions have many causes besides PD including other neurodegenerative </a:t>
            </a:r>
            <a:endParaRPr lang="pl-PL" sz="2000" dirty="0"/>
          </a:p>
          <a:p>
            <a:endParaRPr lang="pl-PL" sz="2000" dirty="0"/>
          </a:p>
        </p:txBody>
      </p:sp>
      <p:grpSp>
        <p:nvGrpSpPr>
          <p:cNvPr id="19"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Obraz 4">
            <a:extLst>
              <a:ext uri="{FF2B5EF4-FFF2-40B4-BE49-F238E27FC236}">
                <a16:creationId xmlns:a16="http://schemas.microsoft.com/office/drawing/2014/main" id="{EEAE0842-2FBD-4845-BF03-CE78F8F22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320" y="2503618"/>
            <a:ext cx="6253212" cy="2920617"/>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7239249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896</Words>
  <Application>Microsoft Office PowerPoint</Application>
  <PresentationFormat>Panoramiczny</PresentationFormat>
  <Paragraphs>80</Paragraphs>
  <Slides>16</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16</vt:i4>
      </vt:variant>
    </vt:vector>
  </HeadingPairs>
  <TitlesOfParts>
    <vt:vector size="22" baseType="lpstr">
      <vt:lpstr>Arial</vt:lpstr>
      <vt:lpstr>Arial Unicode MS</vt:lpstr>
      <vt:lpstr>Calibri</vt:lpstr>
      <vt:lpstr>Calibri Light</vt:lpstr>
      <vt:lpstr>Times New Roman</vt:lpstr>
      <vt:lpstr>Motyw pakietu Office</vt:lpstr>
      <vt:lpstr>Wykonał: </vt:lpstr>
      <vt:lpstr>Parkinson's disease </vt:lpstr>
      <vt:lpstr>Prezentacja programu PowerPoint</vt:lpstr>
      <vt:lpstr>The role of dopamine in the  nervous system </vt:lpstr>
      <vt:lpstr>Symptoms of Parkinson’s disease </vt:lpstr>
      <vt:lpstr>Prezentacja programu PowerPoint</vt:lpstr>
      <vt:lpstr>Typical body posture in Parkinson's disease </vt:lpstr>
      <vt:lpstr>Dropped head syndrome and camptocormia </vt:lpstr>
      <vt:lpstr>Prezentacja programu PowerPoint</vt:lpstr>
      <vt:lpstr>causes of Parkinson's disease</vt:lpstr>
      <vt:lpstr>Environmental factors </vt:lpstr>
      <vt:lpstr>Parkinson's disease treatment </vt:lpstr>
      <vt:lpstr>physiotherapy in parkinson's disease</vt:lpstr>
      <vt:lpstr>Prezentacja programu PowerPoint</vt:lpstr>
      <vt:lpstr>Vocabulary: </vt:lpstr>
      <vt:lpstr>Bibliography: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Sebastian Włoch</dc:creator>
  <cp:lastModifiedBy>Joanna Mazur</cp:lastModifiedBy>
  <cp:revision>24</cp:revision>
  <dcterms:created xsi:type="dcterms:W3CDTF">2023-01-15T10:25:38Z</dcterms:created>
  <dcterms:modified xsi:type="dcterms:W3CDTF">2023-01-16T11:41:04Z</dcterms:modified>
</cp:coreProperties>
</file>